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62" r:id="rId3"/>
    <p:sldId id="265" r:id="rId4"/>
    <p:sldId id="264" r:id="rId5"/>
    <p:sldId id="291" r:id="rId6"/>
    <p:sldId id="263" r:id="rId7"/>
    <p:sldId id="290" r:id="rId8"/>
    <p:sldId id="292" r:id="rId9"/>
    <p:sldId id="266" r:id="rId10"/>
    <p:sldId id="260" r:id="rId11"/>
    <p:sldId id="259" r:id="rId12"/>
    <p:sldId id="261" r:id="rId13"/>
    <p:sldId id="267" r:id="rId14"/>
    <p:sldId id="257" r:id="rId15"/>
    <p:sldId id="258" r:id="rId16"/>
    <p:sldId id="293" r:id="rId17"/>
    <p:sldId id="294" r:id="rId18"/>
    <p:sldId id="295" r:id="rId19"/>
    <p:sldId id="296" r:id="rId20"/>
    <p:sldId id="298" r:id="rId21"/>
    <p:sldId id="297" r:id="rId22"/>
    <p:sldId id="300" r:id="rId23"/>
    <p:sldId id="301" r:id="rId24"/>
    <p:sldId id="302" r:id="rId25"/>
    <p:sldId id="303" r:id="rId26"/>
    <p:sldId id="299" r:id="rId27"/>
    <p:sldId id="304" r:id="rId28"/>
    <p:sldId id="269" r:id="rId29"/>
    <p:sldId id="271" r:id="rId30"/>
    <p:sldId id="270" r:id="rId31"/>
    <p:sldId id="272" r:id="rId32"/>
    <p:sldId id="273" r:id="rId33"/>
    <p:sldId id="274" r:id="rId34"/>
    <p:sldId id="275" r:id="rId35"/>
    <p:sldId id="277" r:id="rId36"/>
    <p:sldId id="308" r:id="rId37"/>
    <p:sldId id="309" r:id="rId38"/>
    <p:sldId id="310" r:id="rId39"/>
    <p:sldId id="311" r:id="rId40"/>
    <p:sldId id="312" r:id="rId41"/>
    <p:sldId id="313" r:id="rId42"/>
    <p:sldId id="314"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05" r:id="rId65"/>
    <p:sldId id="306" r:id="rId66"/>
    <p:sldId id="307" r:id="rId67"/>
    <p:sldId id="285" r:id="rId68"/>
    <p:sldId id="286" r:id="rId69"/>
    <p:sldId id="287" r:id="rId70"/>
    <p:sldId id="288" r:id="rId71"/>
    <p:sldId id="276" r:id="rId72"/>
    <p:sldId id="281"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39490522757499"/>
          <c:y val="0.12101282051282"/>
          <c:w val="0.71908728721477699"/>
          <c:h val="0.76361538461538503"/>
        </c:manualLayout>
      </c:layout>
      <c:radarChart>
        <c:radarStyle val="filled"/>
        <c:varyColors val="0"/>
        <c:ser>
          <c:idx val="0"/>
          <c:order val="0"/>
          <c:tx>
            <c:strRef>
              <c:f>Sheet1!$B$1</c:f>
              <c:strCache>
                <c:ptCount val="1"/>
                <c:pt idx="0">
                  <c:v>好客户</c:v>
                </c:pt>
              </c:strCache>
            </c:strRef>
          </c:tx>
          <c:spPr>
            <a:solidFill>
              <a:srgbClr val="C98D01">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Sheet1!$B$2:$B$8</c:f>
              <c:numCache>
                <c:formatCode>General</c:formatCode>
                <c:ptCount val="7"/>
                <c:pt idx="0">
                  <c:v>60</c:v>
                </c:pt>
                <c:pt idx="1">
                  <c:v>60</c:v>
                </c:pt>
                <c:pt idx="2">
                  <c:v>60</c:v>
                </c:pt>
                <c:pt idx="3">
                  <c:v>60</c:v>
                </c:pt>
                <c:pt idx="4">
                  <c:v>60</c:v>
                </c:pt>
                <c:pt idx="5">
                  <c:v>60</c:v>
                </c:pt>
                <c:pt idx="6">
                  <c:v>60</c:v>
                </c:pt>
              </c:numCache>
            </c:numRef>
          </c:val>
        </c:ser>
        <c:ser>
          <c:idx val="1"/>
          <c:order val="1"/>
          <c:tx>
            <c:strRef>
              <c:f>Sheet1!$C$1</c:f>
              <c:strCache>
                <c:ptCount val="1"/>
                <c:pt idx="0">
                  <c:v>坏客户</c:v>
                </c:pt>
              </c:strCache>
            </c:strRef>
          </c:tx>
          <c:spPr>
            <a:solidFill>
              <a:srgbClr val="DDC84D">
                <a:alpha val="50000"/>
              </a:srgbClr>
            </a:solidFill>
            <a:ln w="25400">
              <a:solidFill>
                <a:srgbClr val="725000"/>
              </a:solidFill>
              <a:prstDash val="sysDot"/>
            </a:ln>
            <a:effectLst/>
          </c:spPr>
          <c:cat>
            <c:strRef>
              <c:f>Sheet1!$A$2:$A$8</c:f>
              <c:strCache>
                <c:ptCount val="7"/>
                <c:pt idx="0">
                  <c:v>交易风险</c:v>
                </c:pt>
                <c:pt idx="1">
                  <c:v>时间风险</c:v>
                </c:pt>
                <c:pt idx="2">
                  <c:v>地域风险</c:v>
                </c:pt>
                <c:pt idx="3">
                  <c:v>欺诈风险</c:v>
                </c:pt>
                <c:pt idx="4">
                  <c:v>关联风险</c:v>
                </c:pt>
                <c:pt idx="5">
                  <c:v>设备风险</c:v>
                </c:pt>
                <c:pt idx="6">
                  <c:v>团伙风险</c:v>
                </c:pt>
              </c:strCache>
            </c:strRef>
          </c:cat>
          <c:val>
            <c:numRef>
              <c:f>Sheet1!$C$2:$C$8</c:f>
              <c:numCache>
                <c:formatCode>General</c:formatCode>
                <c:ptCount val="7"/>
                <c:pt idx="0">
                  <c:v>30</c:v>
                </c:pt>
                <c:pt idx="1">
                  <c:v>42</c:v>
                </c:pt>
                <c:pt idx="2">
                  <c:v>87</c:v>
                </c:pt>
                <c:pt idx="3">
                  <c:v>74</c:v>
                </c:pt>
                <c:pt idx="4">
                  <c:v>20</c:v>
                </c:pt>
                <c:pt idx="5">
                  <c:v>87</c:v>
                </c:pt>
                <c:pt idx="6">
                  <c:v>43</c:v>
                </c:pt>
              </c:numCache>
            </c:numRef>
          </c:val>
        </c:ser>
        <c:dLbls>
          <c:showLegendKey val="0"/>
          <c:showVal val="0"/>
          <c:showCatName val="0"/>
          <c:showSerName val="0"/>
          <c:showPercent val="0"/>
          <c:showBubbleSize val="0"/>
        </c:dLbls>
        <c:axId val="127367680"/>
        <c:axId val="127368240"/>
      </c:radarChart>
      <c:catAx>
        <c:axId val="12736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 spcFirstLastPara="0" vertOverflow="ellipsis" wrap="square" anchor="ctr" anchorCtr="1"/>
          <a:lstStyle/>
          <a:p>
            <a:pPr>
              <a:defRPr lang="zh-CN" sz="2000" b="0" i="0" u="none" strike="noStrike" kern="1200" baseline="0">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27368240"/>
        <c:crosses val="autoZero"/>
        <c:auto val="1"/>
        <c:lblAlgn val="ctr"/>
        <c:lblOffset val="100"/>
        <c:noMultiLvlLbl val="0"/>
      </c:catAx>
      <c:valAx>
        <c:axId val="127368240"/>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27367680"/>
        <c:crosses val="autoZero"/>
        <c:crossBetween val="between"/>
        <c:majorUnit val="50"/>
        <c:minorUnit val="50"/>
      </c:valAx>
      <c:spPr>
        <a:noFill/>
        <a:ln>
          <a:noFill/>
        </a:ln>
        <a:effectLst/>
      </c:spPr>
    </c:plotArea>
    <c:plotVisOnly val="1"/>
    <c:dispBlanksAs val="gap"/>
    <c:showDLblsOverMax val="0"/>
  </c:chart>
  <c:spPr>
    <a:noFill/>
    <a:ln>
      <a:noFill/>
    </a:ln>
    <a:effectLst/>
  </c:spPr>
  <c:txPr>
    <a:bodyPr/>
    <a:lstStyle/>
    <a:p>
      <a:pPr>
        <a:defRPr lang="zh-CN" sz="1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cdr:x>
      <cdr:y>0.90495</cdr:y>
    </cdr:from>
    <cdr:to>
      <cdr:x>1</cdr:x>
      <cdr:y>1</cdr:y>
    </cdr:to>
    <cdr:sp macro="" textlink="">
      <cdr:nvSpPr>
        <cdr:cNvPr id="2" name="矩形 1"/>
        <cdr:cNvSpPr/>
      </cdr:nvSpPr>
      <cdr:spPr>
        <a:xfrm xmlns:a="http://schemas.openxmlformats.org/drawingml/2006/main">
          <a:off x="4651485" y="5191864"/>
          <a:ext cx="4381043" cy="338554"/>
        </a:xfrm>
        <a:prstGeom xmlns:a="http://schemas.openxmlformats.org/drawingml/2006/main" prst="rect">
          <a:avLst/>
        </a:prstGeom>
        <a:noFill xmlns:a="http://schemas.openxmlformats.org/drawingml/2006/main"/>
      </cdr:spPr>
      <cdr:txBody>
        <a:bodyPr xmlns:a="http://schemas.openxmlformats.org/drawingml/2006/main" vert="horz" wrap="square" lIns="45720" tIns="45720" rIns="45720" bIns="45720" rtlCol="0" anchor="t" anchorCtr="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600" dirty="0">
              <a:latin typeface="微软雅黑" panose="020B0503020204020204" pitchFamily="34" charset="-122"/>
              <a:ea typeface="微软雅黑" panose="020B0503020204020204" pitchFamily="34" charset="-122"/>
            </a:rPr>
            <a:t>第三步：保险案件欺诈识别分析</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81784-DC0B-45FD-A685-FA35DBBF6960}"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CAD9D-0447-4891-A3B6-B7C9377BEFA5}" type="slidenum">
              <a:rPr lang="zh-CN" altLang="en-US" smtClean="0"/>
              <a:t>‹#›</a:t>
            </a:fld>
            <a:endParaRPr lang="zh-CN" altLang="en-US"/>
          </a:p>
        </p:txBody>
      </p:sp>
    </p:spTree>
    <p:extLst>
      <p:ext uri="{BB962C8B-B14F-4D97-AF65-F5344CB8AC3E}">
        <p14:creationId xmlns:p14="http://schemas.microsoft.com/office/powerpoint/2010/main" val="3300278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本页可考虑隐藏</a:t>
            </a:r>
          </a:p>
        </p:txBody>
      </p:sp>
      <p:sp>
        <p:nvSpPr>
          <p:cNvPr id="4" name="灯片编号占位符 3"/>
          <p:cNvSpPr>
            <a:spLocks noGrp="1"/>
          </p:cNvSpPr>
          <p:nvPr>
            <p:ph type="sldNum" sz="quarter" idx="10"/>
          </p:nvPr>
        </p:nvSpPr>
        <p:spPr/>
        <p:txBody>
          <a:bodyPr/>
          <a:lstStyle/>
          <a:p>
            <a:fld id="{57531275-97E5-4F55-BAA9-33DBEE669BA9}" type="slidenum">
              <a:rPr lang="zh-CN" altLang="en-US" smtClean="0"/>
              <a:t>38</a:t>
            </a:fld>
            <a:endParaRPr lang="zh-CN" altLang="en-US"/>
          </a:p>
        </p:txBody>
      </p:sp>
    </p:spTree>
    <p:extLst>
      <p:ext uri="{BB962C8B-B14F-4D97-AF65-F5344CB8AC3E}">
        <p14:creationId xmlns:p14="http://schemas.microsoft.com/office/powerpoint/2010/main" val="310799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313173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503093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方正兰亭超细黑简体" pitchFamily="2" charset="-122"/>
                <a:ea typeface="思源黑体 CN Light"/>
                <a:cs typeface="思源黑体 CN Light"/>
              </a:rPr>
              <a:t>包括证券、保险、信用卡等其他</a:t>
            </a:r>
            <a:r>
              <a:rPr lang="en-US" altLang="zh-CN" sz="2000" b="1" dirty="0">
                <a:solidFill>
                  <a:schemeClr val="tx1"/>
                </a:solidFill>
                <a:latin typeface="微软雅黑" pitchFamily="34" charset="-122"/>
                <a:ea typeface="微软雅黑" pitchFamily="34" charset="-122"/>
              </a:rPr>
              <a:t>4</a:t>
            </a:r>
            <a:r>
              <a:rPr lang="zh-CN" altLang="en-US" sz="1200" dirty="0">
                <a:solidFill>
                  <a:schemeClr val="tx1"/>
                </a:solidFill>
                <a:latin typeface="方正兰亭超细黑简体" pitchFamily="2" charset="-122"/>
                <a:ea typeface="思源黑体 CN Light"/>
                <a:cs typeface="思源黑体 CN Light"/>
              </a:rPr>
              <a:t>个业务正在优化或者陆续接入中。</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6675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大家都知道视频直播今年在国内非常火，腾讯的视屏服务在国内用户量是最大的，像腾讯视频，</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QQ</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直播 这些服务，在这个领域技术积累也非常深。</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国内非常多主流</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视频应用都用腾讯</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云，比如斗鱼，龙珠，快手，映客，大智慧，东方财富等等。</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通过嵌入直播，点播服务，可以在投资顾问，保险课堂，产品推广，客户运营 等方面取得比传统模式更好的效果</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smtClean="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1" i="0" u="none" strike="noStrike" kern="1200" cap="none" spc="0" normalizeH="0" baseline="0" noProof="0" dirty="0" smtClean="0">
                <a:ln>
                  <a:noFill/>
                </a:ln>
                <a:solidFill>
                  <a:srgbClr val="0470B9"/>
                </a:solidFill>
                <a:effectLst/>
                <a:uLnTx/>
                <a:uFillTx/>
                <a:latin typeface="+mn-ea"/>
                <a:ea typeface="+mn-ea"/>
                <a:cs typeface="+mn-cs"/>
              </a:rPr>
              <a:t>我们提供</a:t>
            </a:r>
            <a:r>
              <a:rPr lang="zh-CN" altLang="en-US" sz="1200" kern="0" dirty="0" smtClean="0">
                <a:solidFill>
                  <a:srgbClr val="282828"/>
                </a:solidFill>
                <a:latin typeface="微软雅黑" pitchFamily="34" charset="-122"/>
                <a:ea typeface="微软雅黑" pitchFamily="34" charset="-122"/>
                <a:sym typeface="微软雅黑" pitchFamily="34" charset="-122"/>
              </a:rPr>
              <a:t>全开源</a:t>
            </a:r>
            <a:r>
              <a:rPr lang="en-US" altLang="zh-CN" sz="1200" kern="0" dirty="0" smtClean="0">
                <a:solidFill>
                  <a:srgbClr val="282828"/>
                </a:solidFill>
                <a:latin typeface="微软雅黑" pitchFamily="34" charset="-122"/>
                <a:ea typeface="微软雅黑" pitchFamily="34" charset="-122"/>
                <a:sym typeface="微软雅黑" pitchFamily="34" charset="-122"/>
              </a:rPr>
              <a:t>Demo + </a:t>
            </a:r>
            <a:r>
              <a:rPr lang="zh-CN" altLang="en-US" sz="1200" kern="0" dirty="0" smtClean="0">
                <a:solidFill>
                  <a:srgbClr val="282828"/>
                </a:solidFill>
                <a:latin typeface="微软雅黑" pitchFamily="34" charset="-122"/>
                <a:ea typeface="微软雅黑" pitchFamily="34" charset="-122"/>
                <a:sym typeface="微软雅黑" pitchFamily="34" charset="-122"/>
              </a:rPr>
              <a:t>专家接入支持；</a:t>
            </a:r>
            <a:r>
              <a:rPr lang="zh-CN" altLang="en-US" sz="1200" kern="0" baseline="0" dirty="0" smtClean="0">
                <a:solidFill>
                  <a:srgbClr val="282828"/>
                </a:solidFill>
                <a:latin typeface="微软雅黑" pitchFamily="34" charset="-122"/>
                <a:ea typeface="微软雅黑" pitchFamily="34" charset="-122"/>
                <a:sym typeface="微软雅黑" pitchFamily="34" charset="-122"/>
              </a:rPr>
              <a:t> 最快</a:t>
            </a:r>
            <a:r>
              <a:rPr lang="en-US" altLang="zh-CN" sz="1200" kern="0" baseline="0" dirty="0" smtClean="0">
                <a:solidFill>
                  <a:srgbClr val="282828"/>
                </a:solidFill>
                <a:latin typeface="微软雅黑" pitchFamily="34" charset="-122"/>
                <a:ea typeface="微软雅黑" pitchFamily="34" charset="-122"/>
                <a:sym typeface="微软雅黑" pitchFamily="34" charset="-122"/>
              </a:rPr>
              <a:t>1</a:t>
            </a:r>
            <a:r>
              <a:rPr lang="zh-CN" altLang="en-US" sz="1200" kern="0" baseline="0" dirty="0" smtClean="0">
                <a:solidFill>
                  <a:srgbClr val="282828"/>
                </a:solidFill>
                <a:latin typeface="微软雅黑" pitchFamily="34" charset="-122"/>
                <a:ea typeface="微软雅黑" pitchFamily="34" charset="-122"/>
                <a:sym typeface="微软雅黑" pitchFamily="34" charset="-122"/>
              </a:rPr>
              <a:t>天内可以接入，做到</a:t>
            </a:r>
            <a:r>
              <a:rPr lang="zh-CN" altLang="en-US" sz="1200" kern="0" dirty="0" smtClean="0">
                <a:solidFill>
                  <a:srgbClr val="282828"/>
                </a:solidFill>
                <a:latin typeface="微软雅黑" pitchFamily="34" charset="-122"/>
                <a:ea typeface="微软雅黑" pitchFamily="34" charset="-122"/>
                <a:sym typeface="微软雅黑" pitchFamily="34" charset="-122"/>
              </a:rPr>
              <a:t>时延小于</a:t>
            </a:r>
            <a:r>
              <a:rPr lang="en-US" altLang="zh-CN" sz="1200" kern="0" dirty="0" smtClean="0">
                <a:solidFill>
                  <a:srgbClr val="282828"/>
                </a:solidFill>
                <a:latin typeface="微软雅黑" pitchFamily="34" charset="-122"/>
                <a:ea typeface="微软雅黑" pitchFamily="34" charset="-122"/>
                <a:sym typeface="微软雅黑" pitchFamily="34" charset="-122"/>
              </a:rPr>
              <a:t>400ms</a:t>
            </a:r>
            <a:r>
              <a:rPr lang="zh-CN" altLang="en-US" sz="1200" kern="0" dirty="0" smtClean="0">
                <a:solidFill>
                  <a:srgbClr val="282828"/>
                </a:solidFill>
                <a:latin typeface="微软雅黑" pitchFamily="34" charset="-122"/>
                <a:ea typeface="微软雅黑" pitchFamily="34" charset="-122"/>
                <a:sym typeface="微软雅黑" pitchFamily="34" charset="-122"/>
              </a:rPr>
              <a:t>，云端弹性扩容</a:t>
            </a:r>
            <a:endParaRPr lang="zh-CN" altLang="en-US" kern="0" dirty="0" smtClean="0">
              <a:solidFill>
                <a:sysClr val="windowText" lastClr="000000"/>
              </a:solidFill>
              <a:sym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0" dirty="0" smtClean="0">
              <a:solidFill>
                <a:srgbClr val="282828"/>
              </a:solidFill>
              <a:latin typeface="微软雅黑" pitchFamily="34" charset="-122"/>
              <a:ea typeface="微软雅黑" pitchFamily="34" charset="-122"/>
              <a:sym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1" i="0" u="none" strike="noStrike" kern="1200" cap="none" spc="0" normalizeH="0" baseline="0" noProof="0" dirty="0">
              <a:ln>
                <a:noFill/>
              </a:ln>
              <a:solidFill>
                <a:srgbClr val="0470B9"/>
              </a:solidFill>
              <a:effectLst/>
              <a:uLnTx/>
              <a:uFillTx/>
              <a:latin typeface="+mn-ea"/>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Char char="•"/>
            </a:pPr>
            <a:fld id="{9A0DB2DC-4C9A-4742-B13C-FB6460FD3503}" type="slidenum">
              <a:rPr lang="zh-CN" altLang="en-US" sz="1200" dirty="0"/>
              <a:t>48</a:t>
            </a:fld>
            <a:endParaRPr lang="zh-CN" altLang="en-US" sz="1200" dirty="0"/>
          </a:p>
        </p:txBody>
      </p:sp>
    </p:spTree>
    <p:extLst>
      <p:ext uri="{BB962C8B-B14F-4D97-AF65-F5344CB8AC3E}">
        <p14:creationId xmlns:p14="http://schemas.microsoft.com/office/powerpoint/2010/main" val="663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61</a:t>
            </a:fld>
            <a:endParaRPr kumimoji="1" lang="zh-CN" altLang="en-US"/>
          </a:p>
        </p:txBody>
      </p:sp>
    </p:spTree>
    <p:extLst>
      <p:ext uri="{BB962C8B-B14F-4D97-AF65-F5344CB8AC3E}">
        <p14:creationId xmlns:p14="http://schemas.microsoft.com/office/powerpoint/2010/main" val="261453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62</a:t>
            </a:fld>
            <a:endParaRPr kumimoji="1" lang="zh-CN" altLang="en-US"/>
          </a:p>
        </p:txBody>
      </p:sp>
    </p:spTree>
    <p:extLst>
      <p:ext uri="{BB962C8B-B14F-4D97-AF65-F5344CB8AC3E}">
        <p14:creationId xmlns:p14="http://schemas.microsoft.com/office/powerpoint/2010/main" val="20307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CF800FD-2B50-3D4F-9886-DAA391708887}" type="slidenum">
              <a:rPr kumimoji="1" lang="zh-CN" altLang="en-US" smtClean="0"/>
              <a:t>63</a:t>
            </a:fld>
            <a:endParaRPr kumimoji="1" lang="zh-CN" altLang="en-US"/>
          </a:p>
        </p:txBody>
      </p:sp>
    </p:spTree>
    <p:extLst>
      <p:ext uri="{BB962C8B-B14F-4D97-AF65-F5344CB8AC3E}">
        <p14:creationId xmlns:p14="http://schemas.microsoft.com/office/powerpoint/2010/main" val="24549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15270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116826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065966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05663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857480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76648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3066053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24011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en-US" altLang="zh-CN" sz="2400" smtClean="0">
              <a:solidFill>
                <a:srgbClr val="137AFE"/>
              </a:solidFill>
              <a:latin typeface="微软雅黑" panose="020B0503020204020204" pitchFamily="34" charset="-122"/>
              <a:ea typeface="微软雅黑" panose="020B0503020204020204" pitchFamily="34" charset="-122"/>
            </a:endParaRPr>
          </a:p>
        </p:txBody>
      </p:sp>
      <p:sp>
        <p:nvSpPr>
          <p:cNvPr id="9" name="日期占位符 2"/>
          <p:cNvSpPr txBox="1">
            <a:spLocks/>
          </p:cNvSpPr>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pPr>
                <a:defRPr/>
              </a:pPr>
              <a:t>‹#›</a:t>
            </a:fld>
            <a:endParaRPr lang="zh-CN" altLang="zh-CN"/>
          </a:p>
        </p:txBody>
      </p:sp>
    </p:spTree>
    <p:extLst>
      <p:ext uri="{BB962C8B-B14F-4D97-AF65-F5344CB8AC3E}">
        <p14:creationId xmlns:p14="http://schemas.microsoft.com/office/powerpoint/2010/main" val="2963010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49643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18586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687948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833623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26825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90651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4034011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930CE31-7C8A-4D90-AD30-A7D19794F7A3}"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2877442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CE31-7C8A-4D90-AD30-A7D19794F7A3}" type="datetimeFigureOut">
              <a:rPr lang="zh-CN" altLang="en-US" smtClean="0"/>
              <a:t>2018/12/11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1E4ECC-6F62-4EA6-87D7-FF0A0C679090}" type="slidenum">
              <a:rPr lang="zh-CN" altLang="en-US" smtClean="0"/>
              <a:t>‹#›</a:t>
            </a:fld>
            <a:endParaRPr lang="zh-CN" altLang="en-US"/>
          </a:p>
        </p:txBody>
      </p:sp>
    </p:spTree>
    <p:extLst>
      <p:ext uri="{BB962C8B-B14F-4D97-AF65-F5344CB8AC3E}">
        <p14:creationId xmlns:p14="http://schemas.microsoft.com/office/powerpoint/2010/main" val="375311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ike.baidu.com/item/%E6%95%B0%E5%AD%97%E6%95%B0%E6%8D%AE/10237474" TargetMode="External"/><Relationship Id="rId2" Type="http://schemas.openxmlformats.org/officeDocument/2006/relationships/hyperlink" Target="https://baike.baidu.com/item/%E6%A8%A1%E6%8B%9F%E6%95%B0%E6%8D%AE/529418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jpe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jpeg"/><Relationship Id="rId5" Type="http://schemas.openxmlformats.org/officeDocument/2006/relationships/image" Target="../media/image42.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2.png"/><Relationship Id="rId7" Type="http://schemas.openxmlformats.org/officeDocument/2006/relationships/image" Target="../media/image70.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hyperlink" Target="https://baike.baidu.com/item/%E4%BF%A1%E6%81%A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image" Target="../media/image42.png"/><Relationship Id="rId4" Type="http://schemas.openxmlformats.org/officeDocument/2006/relationships/notesSlide" Target="../notesSlides/notesSlide6.xml"/><Relationship Id="rId9"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变革中的保险</a:t>
            </a:r>
            <a:r>
              <a:rPr lang="zh-CN" altLang="en-US" dirty="0"/>
              <a:t>科技</a:t>
            </a:r>
          </a:p>
        </p:txBody>
      </p:sp>
      <p:sp>
        <p:nvSpPr>
          <p:cNvPr id="3" name="副标题 2"/>
          <p:cNvSpPr>
            <a:spLocks noGrp="1"/>
          </p:cNvSpPr>
          <p:nvPr>
            <p:ph type="subTitle" idx="1"/>
          </p:nvPr>
        </p:nvSpPr>
        <p:spPr/>
        <p:txBody>
          <a:bodyPr/>
          <a:lstStyle/>
          <a:p>
            <a:r>
              <a:rPr lang="zh-CN" altLang="en-US" dirty="0" smtClean="0"/>
              <a:t>大数据与人工智能</a:t>
            </a:r>
            <a:endParaRPr lang="zh-CN" altLang="en-US" dirty="0"/>
          </a:p>
        </p:txBody>
      </p:sp>
    </p:spTree>
    <p:extLst>
      <p:ext uri="{BB962C8B-B14F-4D97-AF65-F5344CB8AC3E}">
        <p14:creationId xmlns:p14="http://schemas.microsoft.com/office/powerpoint/2010/main" val="310942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我们有多少数据</a:t>
            </a:r>
            <a:endParaRPr lang="en-US" altLang="zh-CN" dirty="0" smtClean="0"/>
          </a:p>
          <a:p>
            <a:r>
              <a:rPr lang="zh-CN" altLang="en-US" dirty="0" smtClean="0"/>
              <a:t>这些数据是多长时间形成的</a:t>
            </a:r>
            <a:endParaRPr lang="en-US" altLang="zh-CN" dirty="0" smtClean="0"/>
          </a:p>
          <a:p>
            <a:endParaRPr lang="en-US" altLang="zh-CN" dirty="0"/>
          </a:p>
          <a:p>
            <a:r>
              <a:rPr lang="zh-CN" altLang="zh-CN" dirty="0"/>
              <a:t>今天，随着我们大数据时代，人类平均每天会生成</a:t>
            </a:r>
            <a:r>
              <a:rPr lang="en-US" altLang="zh-CN" dirty="0"/>
              <a:t>2.2EB</a:t>
            </a:r>
            <a:r>
              <a:rPr lang="zh-CN" altLang="zh-CN" dirty="0"/>
              <a:t>（</a:t>
            </a:r>
            <a:r>
              <a:rPr lang="en-US" altLang="zh-CN" dirty="0"/>
              <a:t>23</a:t>
            </a:r>
            <a:r>
              <a:rPr lang="zh-CN" altLang="zh-CN" dirty="0"/>
              <a:t>亿</a:t>
            </a:r>
            <a:r>
              <a:rPr lang="en-US" altLang="zh-CN" dirty="0"/>
              <a:t>GB</a:t>
            </a:r>
            <a:r>
              <a:rPr lang="zh-CN" altLang="zh-CN" dirty="0"/>
              <a:t>）数据，全球数据总量中有</a:t>
            </a:r>
            <a:r>
              <a:rPr lang="en-US" altLang="zh-CN" dirty="0"/>
              <a:t>90%</a:t>
            </a:r>
            <a:r>
              <a:rPr lang="zh-CN" altLang="zh-CN" dirty="0"/>
              <a:t>是过去</a:t>
            </a:r>
            <a:r>
              <a:rPr lang="en-US" altLang="zh-CN" dirty="0"/>
              <a:t>24</a:t>
            </a:r>
            <a:r>
              <a:rPr lang="zh-CN" altLang="zh-CN" dirty="0"/>
              <a:t>个月创建的。</a:t>
            </a:r>
          </a:p>
          <a:p>
            <a:endParaRPr lang="zh-CN" altLang="en-US" dirty="0" smtClean="0"/>
          </a:p>
          <a:p>
            <a:endParaRPr lang="en-US" altLang="zh-CN" dirty="0" smtClean="0"/>
          </a:p>
        </p:txBody>
      </p:sp>
    </p:spTree>
    <p:extLst>
      <p:ext uri="{BB962C8B-B14F-4D97-AF65-F5344CB8AC3E}">
        <p14:creationId xmlns:p14="http://schemas.microsoft.com/office/powerpoint/2010/main" val="413460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427342817"/>
              </p:ext>
            </p:extLst>
          </p:nvPr>
        </p:nvGraphicFramePr>
        <p:xfrm>
          <a:off x="838196" y="1804811"/>
          <a:ext cx="7744488" cy="4351338"/>
        </p:xfrm>
        <a:graphic>
          <a:graphicData uri="http://schemas.openxmlformats.org/drawingml/2006/table">
            <a:tbl>
              <a:tblPr/>
              <a:tblGrid>
                <a:gridCol w="1936122"/>
                <a:gridCol w="1936122"/>
                <a:gridCol w="1936122"/>
                <a:gridCol w="1936122"/>
              </a:tblGrid>
              <a:tr h="768541">
                <a:tc>
                  <a:txBody>
                    <a:bodyPr/>
                    <a:lstStyle/>
                    <a:p>
                      <a:pPr algn="ctr"/>
                      <a:r>
                        <a:rPr lang="zh-CN" altLang="en-US" sz="1000" b="1">
                          <a:solidFill>
                            <a:srgbClr val="333333"/>
                          </a:solidFill>
                          <a:effectLst/>
                        </a:rPr>
                        <a:t>倍数和分数</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词头</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符号</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b="1">
                          <a:solidFill>
                            <a:srgbClr val="333333"/>
                          </a:solidFill>
                          <a:effectLst/>
                        </a:rPr>
                        <a:t>英文</a:t>
                      </a:r>
                      <a:endParaRPr lang="zh-CN" altLang="en-US" sz="1000">
                        <a:solidFill>
                          <a:srgbClr val="333333"/>
                        </a:solidFill>
                        <a:effectLst/>
                      </a:endParaRP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10^24</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尧（它）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Yotta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10^21</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泽（它）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Zetta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617627">
                <a:tc>
                  <a:txBody>
                    <a:bodyPr/>
                    <a:lstStyle/>
                    <a:p>
                      <a:pPr algn="ctr"/>
                      <a:r>
                        <a:rPr lang="en-US" altLang="zh-CN" sz="1000">
                          <a:solidFill>
                            <a:srgbClr val="333333"/>
                          </a:solidFill>
                          <a:effectLst/>
                        </a:rPr>
                        <a:t>10^18</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艾（可萨）</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Exa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10^15</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拍（它）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Peta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10^12</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太（拉）</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Tera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466714">
                <a:tc>
                  <a:txBody>
                    <a:bodyPr/>
                    <a:lstStyle/>
                    <a:p>
                      <a:pPr algn="ctr"/>
                      <a:r>
                        <a:rPr lang="en-US" altLang="zh-CN" sz="1000">
                          <a:solidFill>
                            <a:srgbClr val="333333"/>
                          </a:solidFill>
                          <a:effectLst/>
                        </a:rPr>
                        <a:t>10^9</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吉（咖）</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Giga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10^6</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兆</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Mega</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r h="315800">
                <a:tc>
                  <a:txBody>
                    <a:bodyPr/>
                    <a:lstStyle/>
                    <a:p>
                      <a:pPr algn="ctr"/>
                      <a:r>
                        <a:rPr lang="en-US" altLang="zh-CN" sz="1000">
                          <a:solidFill>
                            <a:srgbClr val="333333"/>
                          </a:solidFill>
                          <a:effectLst/>
                        </a:rPr>
                        <a:t>10^3</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zh-CN" altLang="en-US" sz="1000">
                          <a:solidFill>
                            <a:srgbClr val="333333"/>
                          </a:solidFill>
                          <a:effectLst/>
                        </a:rPr>
                        <a:t>千</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a:solidFill>
                            <a:srgbClr val="333333"/>
                          </a:solidFill>
                          <a:effectLst/>
                        </a:rPr>
                        <a:t>k</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ctr"/>
                      <a:r>
                        <a:rPr lang="en-US" sz="1000" dirty="0">
                          <a:solidFill>
                            <a:srgbClr val="333333"/>
                          </a:solidFill>
                          <a:effectLst/>
                        </a:rPr>
                        <a:t>kilo</a:t>
                      </a:r>
                    </a:p>
                  </a:txBody>
                  <a:tcPr marL="34934" marR="34934" marT="6987" marB="6987"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95463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en-US" dirty="0" smtClean="0"/>
              <a:t>地球上面有多少沙子</a:t>
            </a:r>
            <a:endParaRPr lang="en-US" altLang="zh-CN" dirty="0" smtClean="0"/>
          </a:p>
          <a:p>
            <a:r>
              <a:rPr lang="zh-CN" altLang="en-US" dirty="0" smtClean="0"/>
              <a:t>宇宙内部有多少原子</a:t>
            </a:r>
            <a:endParaRPr lang="en-US" altLang="zh-CN" dirty="0" smtClean="0"/>
          </a:p>
          <a:p>
            <a:r>
              <a:rPr lang="zh-CN" altLang="en-US" dirty="0" smtClean="0"/>
              <a:t>宇宙形成了多少时间</a:t>
            </a:r>
            <a:endParaRPr lang="en-US" altLang="zh-CN" dirty="0" smtClean="0"/>
          </a:p>
          <a:p>
            <a:endParaRPr lang="en-US" altLang="zh-CN" dirty="0"/>
          </a:p>
        </p:txBody>
      </p:sp>
    </p:spTree>
    <p:extLst>
      <p:ext uri="{BB962C8B-B14F-4D97-AF65-F5344CB8AC3E}">
        <p14:creationId xmlns:p14="http://schemas.microsoft.com/office/powerpoint/2010/main" val="161752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未来我们还会更快的增加数据</a:t>
            </a:r>
            <a:endParaRPr lang="en-US" altLang="zh-CN" dirty="0" smtClean="0"/>
          </a:p>
          <a:p>
            <a:endParaRPr lang="en-US" altLang="zh-CN" dirty="0" smtClean="0"/>
          </a:p>
          <a:p>
            <a:r>
              <a:rPr lang="en-US" altLang="zh-CN" dirty="0" smtClean="0"/>
              <a:t>5G</a:t>
            </a:r>
            <a:r>
              <a:rPr lang="zh-CN" altLang="en-US" dirty="0" smtClean="0"/>
              <a:t>时代，物联网时代</a:t>
            </a:r>
            <a:endParaRPr lang="zh-CN" altLang="en-US" dirty="0"/>
          </a:p>
        </p:txBody>
      </p:sp>
    </p:spTree>
    <p:extLst>
      <p:ext uri="{BB962C8B-B14F-4D97-AF65-F5344CB8AC3E}">
        <p14:creationId xmlns:p14="http://schemas.microsoft.com/office/powerpoint/2010/main" val="153213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a:t>
            </a:r>
            <a:endParaRPr lang="zh-CN" altLang="en-US" dirty="0"/>
          </a:p>
        </p:txBody>
      </p:sp>
      <p:sp>
        <p:nvSpPr>
          <p:cNvPr id="3" name="内容占位符 2"/>
          <p:cNvSpPr>
            <a:spLocks noGrp="1"/>
          </p:cNvSpPr>
          <p:nvPr>
            <p:ph idx="1"/>
          </p:nvPr>
        </p:nvSpPr>
        <p:spPr/>
        <p:txBody>
          <a:bodyPr/>
          <a:lstStyle/>
          <a:p>
            <a:r>
              <a:rPr lang="zh-CN" altLang="zh-CN" dirty="0"/>
              <a:t>我国《促进大数据发展行动纲要》对大数据的表述是：“大数据是以容量大、类型多、存取速度快、应用价值高为主要特征的数据集合，正快速发展为对数量巨大、来源分散、格式多样的数据进行采集、存储和关联分析，从中发现新知识、创造新价值、提升新能力的新一代信息技术和服务业态。”</a:t>
            </a:r>
          </a:p>
          <a:p>
            <a:pPr lvl="0"/>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1181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smtClean="0"/>
              <a:t>【</a:t>
            </a:r>
            <a:r>
              <a:rPr lang="zh-CN" altLang="en-US" dirty="0" smtClean="0"/>
              <a:t>麦肯锡全球研究所</a:t>
            </a:r>
            <a:r>
              <a:rPr lang="en-US" altLang="zh-CN" dirty="0" smtClean="0"/>
              <a:t>】</a:t>
            </a:r>
            <a:r>
              <a:rPr lang="zh-CN" altLang="en-US" dirty="0" smtClean="0"/>
              <a:t>一种规模大到在获取、存储、管理、分析方面大大超出了传统数据库软件工具能力范围的数据集合，具有海量的数据规模</a:t>
            </a:r>
            <a:r>
              <a:rPr lang="en-US" altLang="zh-CN" dirty="0"/>
              <a:t>(Volume) </a:t>
            </a:r>
            <a:r>
              <a:rPr lang="zh-CN" altLang="en-US" dirty="0" smtClean="0"/>
              <a:t>、快速的数据流转</a:t>
            </a:r>
            <a:r>
              <a:rPr lang="en-US" altLang="zh-CN" dirty="0"/>
              <a:t>(Velocity) </a:t>
            </a:r>
            <a:r>
              <a:rPr lang="zh-CN" altLang="en-US" dirty="0" smtClean="0"/>
              <a:t>、多样的数据类型</a:t>
            </a:r>
            <a:r>
              <a:rPr lang="en-US" altLang="zh-CN" dirty="0"/>
              <a:t>(Variety)</a:t>
            </a:r>
            <a:r>
              <a:rPr lang="zh-CN" altLang="en-US" dirty="0" smtClean="0"/>
              <a:t>和价值密度低</a:t>
            </a:r>
            <a:r>
              <a:rPr lang="en-US" altLang="zh-CN" dirty="0"/>
              <a:t>(Value)</a:t>
            </a:r>
            <a:r>
              <a:rPr lang="zh-CN" altLang="en-US" dirty="0" smtClean="0"/>
              <a:t>四大特征。</a:t>
            </a:r>
            <a:endParaRPr lang="en-US" altLang="zh-CN" dirty="0"/>
          </a:p>
          <a:p>
            <a:endParaRPr lang="zh-CN" altLang="en-US" dirty="0"/>
          </a:p>
        </p:txBody>
      </p:sp>
    </p:spTree>
    <p:extLst>
      <p:ext uri="{BB962C8B-B14F-4D97-AF65-F5344CB8AC3E}">
        <p14:creationId xmlns:p14="http://schemas.microsoft.com/office/powerpoint/2010/main" val="36209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海量的数据规模</a:t>
            </a:r>
            <a:r>
              <a:rPr lang="en-US" altLang="zh-CN" dirty="0"/>
              <a:t>(Volume)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09116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快速的数据流转</a:t>
            </a:r>
            <a:r>
              <a:rPr lang="en-US" altLang="zh-CN" dirty="0"/>
              <a:t>(Velocity)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85564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多样的数据类型</a:t>
            </a:r>
            <a:r>
              <a:rPr lang="en-US" altLang="zh-CN" dirty="0"/>
              <a:t>(Variety)</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75755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价值密度低</a:t>
            </a:r>
            <a:r>
              <a:rPr lang="en-US" altLang="zh-CN" dirty="0"/>
              <a:t>(Value)</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78068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科学实验、检验、统计等所获得的和用于科学研究、技术设计、查证、决策等的数值</a:t>
            </a:r>
            <a:endParaRPr lang="en-US" altLang="zh-CN" dirty="0" smtClean="0"/>
          </a:p>
          <a:p>
            <a:endParaRPr lang="en-US" altLang="zh-CN" dirty="0"/>
          </a:p>
          <a:p>
            <a:r>
              <a:rPr lang="zh-CN" altLang="en-US" dirty="0"/>
              <a:t>数据</a:t>
            </a:r>
            <a:r>
              <a:rPr lang="en-US" altLang="zh-CN" dirty="0"/>
              <a:t>(data)</a:t>
            </a:r>
            <a:r>
              <a:rPr lang="zh-CN" altLang="en-US" dirty="0"/>
              <a:t>是事实或观察的结果，是对客观事物的逻辑归纳，是用于表示客观事物的未经加工的的原始素材。</a:t>
            </a:r>
          </a:p>
          <a:p>
            <a:r>
              <a:rPr lang="zh-CN" altLang="en-US" dirty="0"/>
              <a:t>数据可以是连续的值，比如声音、图像，称为</a:t>
            </a:r>
            <a:r>
              <a:rPr lang="zh-CN" altLang="en-US" dirty="0">
                <a:hlinkClick r:id="rId2"/>
              </a:rPr>
              <a:t>模拟数据</a:t>
            </a:r>
            <a:r>
              <a:rPr lang="zh-CN" altLang="en-US" dirty="0"/>
              <a:t>。也可以是离散的，如符号、文字，称为</a:t>
            </a:r>
            <a:r>
              <a:rPr lang="zh-CN" altLang="en-US" dirty="0">
                <a:hlinkClick r:id="rId3"/>
              </a:rPr>
              <a:t>数字数据</a:t>
            </a:r>
            <a:r>
              <a:rPr lang="zh-CN" altLang="en-US" dirty="0"/>
              <a:t>。</a:t>
            </a:r>
          </a:p>
          <a:p>
            <a:endParaRPr lang="zh-CN" altLang="en-US" dirty="0"/>
          </a:p>
        </p:txBody>
      </p:sp>
    </p:spTree>
    <p:extLst>
      <p:ext uri="{BB962C8B-B14F-4D97-AF65-F5344CB8AC3E}">
        <p14:creationId xmlns:p14="http://schemas.microsoft.com/office/powerpoint/2010/main" val="1038051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麦肯锡在</a:t>
            </a:r>
            <a:r>
              <a:rPr lang="en-US" altLang="zh-CN" dirty="0"/>
              <a:t>《</a:t>
            </a:r>
            <a:r>
              <a:rPr lang="zh-CN" altLang="en-US" dirty="0"/>
              <a:t>大数据：创新、竞争和生产力的下一个新领域</a:t>
            </a:r>
            <a:r>
              <a:rPr lang="en-US" altLang="zh-CN" dirty="0"/>
              <a:t>》</a:t>
            </a:r>
            <a:r>
              <a:rPr lang="zh-CN" altLang="en-US" dirty="0"/>
              <a:t>报告中指出，“大数据之大，通常是指数据量大到超过传统数据处理工具的处理能力，是相对和动态的概念。此外，大数据又被引申为解决问题的方法，即通过收集、分析海量数据获得有价值信息，并通过实验、算法和模型，从而发现规律、收集有价值的见解和帮助形成新的商业模式”。</a:t>
            </a:r>
          </a:p>
          <a:p>
            <a:endParaRPr lang="zh-CN" altLang="en-US" dirty="0"/>
          </a:p>
        </p:txBody>
      </p:sp>
    </p:spTree>
    <p:extLst>
      <p:ext uri="{BB962C8B-B14F-4D97-AF65-F5344CB8AC3E}">
        <p14:creationId xmlns:p14="http://schemas.microsoft.com/office/powerpoint/2010/main" val="162421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广义的大数据强调的是思维方式，强调使用大量多样且快速更新的数据来预测相应趋势，寻找各种现象之间的相关性，而狭义的大数据被视为技术，是一种挖掘分析数据的计算机技术，运用云计算、机器学习等计算机手段，对人们在互联网上留存的信息进行收集、加工、再创造的计算机技术。</a:t>
            </a:r>
            <a:endParaRPr lang="zh-CN" altLang="en-US" dirty="0"/>
          </a:p>
        </p:txBody>
      </p:sp>
    </p:spTree>
    <p:extLst>
      <p:ext uri="{BB962C8B-B14F-4D97-AF65-F5344CB8AC3E}">
        <p14:creationId xmlns:p14="http://schemas.microsoft.com/office/powerpoint/2010/main" val="98239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大数据应用的搜索引擎时代</a:t>
            </a:r>
            <a:endParaRPr lang="zh-CN" altLang="en-US" dirty="0"/>
          </a:p>
        </p:txBody>
      </p:sp>
      <p:sp>
        <p:nvSpPr>
          <p:cNvPr id="3" name="内容占位符 2"/>
          <p:cNvSpPr>
            <a:spLocks noGrp="1"/>
          </p:cNvSpPr>
          <p:nvPr>
            <p:ph idx="1"/>
          </p:nvPr>
        </p:nvSpPr>
        <p:spPr/>
        <p:txBody>
          <a:bodyPr/>
          <a:lstStyle/>
          <a:p>
            <a:r>
              <a:rPr lang="zh-CN" altLang="en-US" dirty="0" smtClean="0"/>
              <a:t>百度</a:t>
            </a:r>
            <a:endParaRPr lang="en-US" altLang="zh-CN" dirty="0" smtClean="0"/>
          </a:p>
          <a:p>
            <a:r>
              <a:rPr lang="en-US" altLang="zh-CN" dirty="0" smtClean="0"/>
              <a:t>Google</a:t>
            </a:r>
          </a:p>
          <a:p>
            <a:endParaRPr lang="zh-CN" altLang="en-US" dirty="0"/>
          </a:p>
        </p:txBody>
      </p:sp>
    </p:spTree>
    <p:extLst>
      <p:ext uri="{BB962C8B-B14F-4D97-AF65-F5344CB8AC3E}">
        <p14:creationId xmlns:p14="http://schemas.microsoft.com/office/powerpoint/2010/main" val="39696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大数据应用的数据仓库时代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8301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大数据应用的数据挖掘时代</a:t>
            </a:r>
            <a:endParaRPr lang="zh-CN" altLang="en-US" dirty="0"/>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15553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大数据应用的机器学习时代</a:t>
            </a:r>
            <a:endParaRPr lang="zh-CN" altLang="en-US" dirty="0"/>
          </a:p>
        </p:txBody>
      </p:sp>
      <p:sp>
        <p:nvSpPr>
          <p:cNvPr id="3" name="内容占位符 2"/>
          <p:cNvSpPr>
            <a:spLocks noGrp="1"/>
          </p:cNvSpPr>
          <p:nvPr>
            <p:ph idx="1"/>
          </p:nvPr>
        </p:nvSpPr>
        <p:spPr/>
        <p:txBody>
          <a:bodyPr/>
          <a:lstStyle/>
          <a:p>
            <a:r>
              <a:rPr lang="zh-CN" altLang="en-US" dirty="0" smtClean="0"/>
              <a:t>深度学习</a:t>
            </a:r>
            <a:endParaRPr lang="en-US" altLang="zh-CN" dirty="0" smtClean="0"/>
          </a:p>
          <a:p>
            <a:endParaRPr lang="en-US" altLang="zh-CN" dirty="0"/>
          </a:p>
          <a:p>
            <a:r>
              <a:rPr lang="zh-CN" altLang="en-US" dirty="0" smtClean="0"/>
              <a:t>神经元模型</a:t>
            </a:r>
            <a:endParaRPr lang="en-US" altLang="zh-CN" dirty="0" smtClean="0"/>
          </a:p>
          <a:p>
            <a:endParaRPr lang="en-US" altLang="zh-CN" dirty="0"/>
          </a:p>
          <a:p>
            <a:r>
              <a:rPr lang="zh-CN" altLang="en-US" smtClean="0"/>
              <a:t>需要大量的数据</a:t>
            </a:r>
            <a:endParaRPr lang="zh-CN" altLang="en-US" dirty="0"/>
          </a:p>
        </p:txBody>
      </p:sp>
    </p:spTree>
    <p:extLst>
      <p:ext uri="{BB962C8B-B14F-4D97-AF65-F5344CB8AC3E}">
        <p14:creationId xmlns:p14="http://schemas.microsoft.com/office/powerpoint/2010/main" val="536544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新技术的使用</a:t>
            </a:r>
            <a:endParaRPr lang="zh-CN" altLang="en-US" dirty="0"/>
          </a:p>
        </p:txBody>
      </p:sp>
      <p:sp>
        <p:nvSpPr>
          <p:cNvPr id="3" name="内容占位符 2"/>
          <p:cNvSpPr>
            <a:spLocks noGrp="1"/>
          </p:cNvSpPr>
          <p:nvPr>
            <p:ph idx="1"/>
          </p:nvPr>
        </p:nvSpPr>
        <p:spPr/>
        <p:txBody>
          <a:bodyPr/>
          <a:lstStyle/>
          <a:p>
            <a:r>
              <a:rPr lang="zh-CN" altLang="en-US" dirty="0" smtClean="0"/>
              <a:t>这部分先空着</a:t>
            </a:r>
            <a:endParaRPr lang="zh-CN" altLang="en-US" dirty="0"/>
          </a:p>
        </p:txBody>
      </p:sp>
    </p:spTree>
    <p:extLst>
      <p:ext uri="{BB962C8B-B14F-4D97-AF65-F5344CB8AC3E}">
        <p14:creationId xmlns:p14="http://schemas.microsoft.com/office/powerpoint/2010/main" val="174508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dirty="0"/>
              <a:t>工信部将做好以下四个方面的工作：</a:t>
            </a:r>
          </a:p>
          <a:p>
            <a:r>
              <a:rPr lang="zh-CN" altLang="en-US" b="1" dirty="0"/>
              <a:t>一是</a:t>
            </a:r>
            <a:r>
              <a:rPr lang="zh-CN" altLang="en-US" dirty="0"/>
              <a:t>支持大数据技术与物联网、云计算、人工智能等新兴技术发展，推出一批性能好、功能强的大数据产品和解决方案，持续创新大数据服务模式，打造先进的大数据技术产品体系。</a:t>
            </a:r>
          </a:p>
          <a:p>
            <a:r>
              <a:rPr lang="zh-CN" altLang="en-US" b="1" dirty="0"/>
              <a:t>二是</a:t>
            </a:r>
            <a:r>
              <a:rPr lang="zh-CN" altLang="en-US" dirty="0"/>
              <a:t>完善产业生态，优化产业布局，进一步加强信息基础设施的建设，优化数据中心、区域的布局，推动公共数据资源开放共享，培育面向大数据的专业服务支持，给予大数据的创新创业开展，继续培育一批有行业影响力和带动力的行业龙头企业，支持创新型中小企业特色化发展。</a:t>
            </a:r>
          </a:p>
          <a:p>
            <a:r>
              <a:rPr lang="zh-CN" altLang="en-US" b="1" dirty="0"/>
              <a:t>三是</a:t>
            </a:r>
            <a:r>
              <a:rPr lang="zh-CN" altLang="en-US" dirty="0"/>
              <a:t>加快大数据技术产品在各个领域的应用，促进跨行业、跨领域的融合型大数据应用，实现供需有效对接，推动经济发展新模式、新业态的培育和壮大。</a:t>
            </a:r>
          </a:p>
          <a:p>
            <a:r>
              <a:rPr lang="zh-CN" altLang="en-US" b="1" dirty="0"/>
              <a:t>四是</a:t>
            </a:r>
            <a:r>
              <a:rPr lang="zh-CN" altLang="en-US" dirty="0"/>
              <a:t>优化发展环节，激发市场活力，强化大数据安全保障技术、治理和能力建设，为大数据发展提供指引和保障。深化大数据领域国际合作，加强专业化复合型人才的培养，支持领军型人才的发展，增强大数据发展能力。</a:t>
            </a:r>
          </a:p>
          <a:p>
            <a:endParaRPr lang="zh-CN" altLang="en-US" dirty="0"/>
          </a:p>
        </p:txBody>
      </p:sp>
    </p:spTree>
    <p:extLst>
      <p:ext uri="{BB962C8B-B14F-4D97-AF65-F5344CB8AC3E}">
        <p14:creationId xmlns:p14="http://schemas.microsoft.com/office/powerpoint/2010/main" val="12466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保险经济的新风口</a:t>
            </a:r>
            <a:r>
              <a:rPr lang="en-US" altLang="zh-CN" dirty="0"/>
              <a:t>——“</a:t>
            </a:r>
            <a:r>
              <a:rPr lang="zh-CN" altLang="en-US" dirty="0"/>
              <a:t>大数据</a:t>
            </a:r>
            <a:r>
              <a:rPr lang="en-US" altLang="zh-CN" dirty="0"/>
              <a:t>+”</a:t>
            </a:r>
            <a:r>
              <a:rPr lang="zh-CN" altLang="en-US" dirty="0"/>
              <a:t>，保险的行业特征决定其与经济生产和社会生活密切相关，有着最直接的动力做大数据营销。面对转型和挑战，大数据对保险业是一个千载难逢的好机会。</a:t>
            </a:r>
          </a:p>
        </p:txBody>
      </p:sp>
    </p:spTree>
    <p:extLst>
      <p:ext uri="{BB962C8B-B14F-4D97-AF65-F5344CB8AC3E}">
        <p14:creationId xmlns:p14="http://schemas.microsoft.com/office/powerpoint/2010/main" val="2394616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r>
              <a:rPr lang="zh-CN" altLang="en-US" dirty="0"/>
              <a:t>保险行业利用大数据可以实现互联网获客、精准营销、大数据风控、客户管理、运营优化、非现场稽核等领域</a:t>
            </a:r>
            <a:r>
              <a:rPr lang="zh-CN" altLang="en-US" dirty="0" smtClean="0"/>
              <a:t>。</a:t>
            </a:r>
            <a:endParaRPr lang="en-US" altLang="zh-CN" dirty="0" smtClean="0"/>
          </a:p>
          <a:p>
            <a:r>
              <a:rPr lang="zh-CN" altLang="zh-CN" dirty="0"/>
              <a:t>对外管理，从保险价值链条出发，以案例填充：</a:t>
            </a:r>
          </a:p>
          <a:p>
            <a:pPr lvl="1"/>
            <a:r>
              <a:rPr lang="zh-CN" altLang="zh-CN" dirty="0"/>
              <a:t>用户（客户洞察）</a:t>
            </a:r>
          </a:p>
          <a:p>
            <a:pPr lvl="1"/>
            <a:r>
              <a:rPr lang="zh-CN" altLang="zh-CN" dirty="0"/>
              <a:t>产品（设计、定价）</a:t>
            </a:r>
          </a:p>
          <a:p>
            <a:pPr lvl="1"/>
            <a:r>
              <a:rPr lang="zh-CN" altLang="zh-CN" dirty="0"/>
              <a:t>场景（销售、渠道）</a:t>
            </a:r>
          </a:p>
          <a:p>
            <a:pPr lvl="1"/>
            <a:r>
              <a:rPr lang="zh-CN" altLang="zh-CN" dirty="0"/>
              <a:t>运营（承保、理赔、双核、再保、收付、风控、客服）</a:t>
            </a:r>
          </a:p>
          <a:p>
            <a:r>
              <a:rPr lang="zh-CN" altLang="zh-CN" dirty="0"/>
              <a:t>对内管理，</a:t>
            </a:r>
          </a:p>
          <a:p>
            <a:pPr lvl="1"/>
            <a:r>
              <a:rPr lang="zh-CN" altLang="zh-CN" dirty="0"/>
              <a:t>财务</a:t>
            </a:r>
          </a:p>
          <a:p>
            <a:pPr lvl="1"/>
            <a:r>
              <a:rPr lang="zh-CN" altLang="zh-CN" dirty="0"/>
              <a:t>人力</a:t>
            </a:r>
          </a:p>
          <a:p>
            <a:pPr lvl="1"/>
            <a:r>
              <a:rPr lang="zh-CN" altLang="zh-CN" dirty="0"/>
              <a:t>投资</a:t>
            </a:r>
          </a:p>
          <a:p>
            <a:pPr lvl="1"/>
            <a:r>
              <a:rPr lang="zh-CN" altLang="zh-CN" dirty="0"/>
              <a:t>……</a:t>
            </a:r>
          </a:p>
          <a:p>
            <a:endParaRPr lang="zh-CN" altLang="en-US" dirty="0"/>
          </a:p>
        </p:txBody>
      </p:sp>
    </p:spTree>
    <p:extLst>
      <p:ext uri="{BB962C8B-B14F-4D97-AF65-F5344CB8AC3E}">
        <p14:creationId xmlns:p14="http://schemas.microsoft.com/office/powerpoint/2010/main" val="376818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smtClean="0"/>
              <a:t>在计算机科学中，数据是指所有能输入到计算机并被计算机程序处理的符号的介质的总称，是用于输入电子计算机进行处理，具有一定意义的数字、字母、符号和模拟量等的通称。</a:t>
            </a:r>
            <a:endParaRPr lang="en-US" altLang="zh-CN" dirty="0" smtClean="0"/>
          </a:p>
          <a:p>
            <a:r>
              <a:rPr lang="zh-CN" altLang="en-US" dirty="0" smtClean="0"/>
              <a:t>在计算机系统中，数据以二进制信息单元</a:t>
            </a:r>
            <a:r>
              <a:rPr lang="en-US" altLang="zh-CN" dirty="0" smtClean="0"/>
              <a:t>0,1</a:t>
            </a:r>
            <a:r>
              <a:rPr lang="zh-CN" altLang="en-US" dirty="0" smtClean="0"/>
              <a:t>的形式表示。</a:t>
            </a:r>
          </a:p>
          <a:p>
            <a:endParaRPr lang="zh-CN" altLang="en-US" b="1" dirty="0"/>
          </a:p>
        </p:txBody>
      </p:sp>
    </p:spTree>
    <p:extLst>
      <p:ext uri="{BB962C8B-B14F-4D97-AF65-F5344CB8AC3E}">
        <p14:creationId xmlns:p14="http://schemas.microsoft.com/office/powerpoint/2010/main" val="657803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descr="http://5b0988e595225.cdn.sohucs.com/images/20171202/3c2f8b3ca4a94eb0992c58e9d66ed79d.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2312194"/>
            <a:ext cx="8128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6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3074" name="Picture 2" descr="http://5b0988e595225.cdn.sohucs.com/images/20171202/8013105aedb74264bb2cb37d16132a23.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0417" y="1825625"/>
            <a:ext cx="72711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87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通过发放上万个车载设备，设备月在线率、</a:t>
            </a:r>
            <a:r>
              <a:rPr lang="en-US" altLang="zh-CN" dirty="0"/>
              <a:t>APP</a:t>
            </a:r>
            <a:r>
              <a:rPr lang="zh-CN" altLang="en-US" dirty="0"/>
              <a:t>月活率均在</a:t>
            </a:r>
            <a:r>
              <a:rPr lang="en-US" altLang="zh-CN" dirty="0"/>
              <a:t>80%</a:t>
            </a:r>
            <a:r>
              <a:rPr lang="zh-CN" altLang="en-US" dirty="0"/>
              <a:t>以上，平均日数据传输量数百万条。通过采集到的车辆行驶信息，建立驾驶行为评分模型和</a:t>
            </a:r>
            <a:r>
              <a:rPr lang="en-US" altLang="zh-CN" dirty="0"/>
              <a:t>UBI</a:t>
            </a:r>
            <a:r>
              <a:rPr lang="zh-CN" altLang="en-US" dirty="0"/>
              <a:t>车辆定价模型，应用于未来的产品定价和个性化、差异化服务场景中。</a:t>
            </a:r>
          </a:p>
          <a:p>
            <a:r>
              <a:rPr lang="en-US" altLang="zh-CN" dirty="0"/>
              <a:t>UBI</a:t>
            </a:r>
            <a:r>
              <a:rPr lang="zh-CN" altLang="en-US" dirty="0"/>
              <a:t>车险让实时风险评估与精准定价成为可能，保险公司可以主动选择低风险驾驶者，减少理赔管理并主动预防理赔事故的发生。另外，提供差异化的产品与服务有助于保险公司打造特色，获取增值收益。</a:t>
            </a:r>
          </a:p>
          <a:p>
            <a:endParaRPr lang="zh-CN" altLang="en-US" dirty="0"/>
          </a:p>
        </p:txBody>
      </p:sp>
    </p:spTree>
    <p:extLst>
      <p:ext uri="{BB962C8B-B14F-4D97-AF65-F5344CB8AC3E}">
        <p14:creationId xmlns:p14="http://schemas.microsoft.com/office/powerpoint/2010/main" val="1580996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http://5b0988e595225.cdn.sohucs.com/images/20171202/fde13799f64f4ccbbe599488b872a561.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0" y="1956594"/>
            <a:ext cx="8128000" cy="408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10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r>
              <a:rPr lang="zh-CN" altLang="en-US" dirty="0"/>
              <a:t>车险理赔热力</a:t>
            </a:r>
            <a:r>
              <a:rPr lang="zh-CN" altLang="en-US" dirty="0" smtClean="0"/>
              <a:t>图</a:t>
            </a:r>
            <a:r>
              <a:rPr lang="en-US" altLang="zh-CN" dirty="0" smtClean="0"/>
              <a:t>——</a:t>
            </a:r>
            <a:r>
              <a:rPr lang="zh-CN" altLang="en-US" dirty="0" smtClean="0"/>
              <a:t>中保信那个，还有大货车那个</a:t>
            </a:r>
            <a:endParaRPr lang="zh-CN" altLang="en-US" dirty="0"/>
          </a:p>
        </p:txBody>
      </p:sp>
    </p:spTree>
    <p:extLst>
      <p:ext uri="{BB962C8B-B14F-4D97-AF65-F5344CB8AC3E}">
        <p14:creationId xmlns:p14="http://schemas.microsoft.com/office/powerpoint/2010/main" val="381654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对互联网用户线上行为数据收集、清洗、挖掘，分析用户线上行为数据，丰富客户画像、提升运营管理水平、优化客户服务体验、挖掘销售机会，为客户脱媒、客户直通、客户互动提供系统服务和数据支持。</a:t>
            </a:r>
          </a:p>
        </p:txBody>
      </p:sp>
    </p:spTree>
    <p:extLst>
      <p:ext uri="{BB962C8B-B14F-4D97-AF65-F5344CB8AC3E}">
        <p14:creationId xmlns:p14="http://schemas.microsoft.com/office/powerpoint/2010/main" val="169540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3" name="内容占位符 2"/>
          <p:cNvSpPr>
            <a:spLocks noGrp="1" noChangeArrowheads="1"/>
          </p:cNvSpPr>
          <p:nvPr/>
        </p:nvSpPr>
        <p:spPr bwMode="auto">
          <a:xfrm>
            <a:off x="7016355" y="2276873"/>
            <a:ext cx="4973637" cy="240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5721" tIns="62860" rIns="125721" bIns="62860"/>
          <a:lstStyle>
            <a:lvl1pPr defTabSz="1006475">
              <a:spcBef>
                <a:spcPct val="20000"/>
              </a:spcBef>
              <a:buChar char="•"/>
              <a:defRPr sz="2500">
                <a:solidFill>
                  <a:srgbClr val="BFBFBF"/>
                </a:solidFill>
                <a:latin typeface="微软雅黑" pitchFamily="34" charset="-122"/>
                <a:ea typeface="微软雅黑" pitchFamily="34" charset="-122"/>
                <a:sym typeface="Arial" pitchFamily="34" charset="0"/>
              </a:defRPr>
            </a:lvl1pPr>
            <a:lvl2pPr marL="817880" indent="-314325" defTabSz="1006475">
              <a:spcBef>
                <a:spcPct val="20000"/>
              </a:spcBef>
              <a:buChar char="–"/>
              <a:defRPr sz="2200">
                <a:solidFill>
                  <a:srgbClr val="BFBFBF"/>
                </a:solidFill>
                <a:latin typeface="微软雅黑" pitchFamily="34" charset="-122"/>
                <a:ea typeface="微软雅黑" pitchFamily="34" charset="-122"/>
                <a:sym typeface="Arial" pitchFamily="34" charset="0"/>
              </a:defRPr>
            </a:lvl2pPr>
            <a:lvl3pPr marL="1257300" indent="-250825" defTabSz="1006475">
              <a:spcBef>
                <a:spcPct val="20000"/>
              </a:spcBef>
              <a:buChar char="•"/>
              <a:defRPr sz="1900">
                <a:solidFill>
                  <a:srgbClr val="BFBFBF"/>
                </a:solidFill>
                <a:latin typeface="微软雅黑" pitchFamily="34" charset="-122"/>
                <a:ea typeface="微软雅黑" pitchFamily="34" charset="-122"/>
                <a:sym typeface="Arial" pitchFamily="34" charset="0"/>
              </a:defRPr>
            </a:lvl3pPr>
            <a:lvl4pPr marL="176085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4pPr>
            <a:lvl5pPr marL="2263775" indent="-250825" defTabSz="1006475">
              <a:spcBef>
                <a:spcPct val="20000"/>
              </a:spcBef>
              <a:buChar char="»"/>
              <a:defRPr sz="1600">
                <a:solidFill>
                  <a:srgbClr val="BFBFBF"/>
                </a:solidFill>
                <a:latin typeface="微软雅黑" pitchFamily="34" charset="-122"/>
                <a:ea typeface="微软雅黑" pitchFamily="34" charset="-122"/>
                <a:sym typeface="Arial" pitchFamily="34" charset="0"/>
              </a:defRPr>
            </a:lvl5pPr>
            <a:lvl6pPr marL="27209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6pPr>
            <a:lvl7pPr marL="31781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7pPr>
            <a:lvl8pPr marL="36353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8pPr>
            <a:lvl9pPr marL="4092575" indent="-250825" defTabSz="1006475" eaLnBrk="0" fontAlgn="base" hangingPunct="0">
              <a:spcBef>
                <a:spcPct val="20000"/>
              </a:spcBef>
              <a:spcAft>
                <a:spcPct val="0"/>
              </a:spcAft>
              <a:buChar char="»"/>
              <a:defRPr sz="1600">
                <a:solidFill>
                  <a:srgbClr val="BFBFBF"/>
                </a:solidFill>
                <a:latin typeface="微软雅黑" pitchFamily="34" charset="-122"/>
                <a:ea typeface="微软雅黑" pitchFamily="34" charset="-122"/>
                <a:sym typeface="Arial" pitchFamily="34" charset="0"/>
              </a:defRPr>
            </a:lvl9pPr>
          </a:lstStyle>
          <a:p>
            <a:pPr>
              <a:lnSpc>
                <a:spcPct val="150000"/>
              </a:lnSpc>
              <a:buFontTx/>
              <a:buChar char="•"/>
            </a:pPr>
            <a:r>
              <a:rPr lang="zh-CN" altLang="en-US" sz="1600" dirty="0">
                <a:solidFill>
                  <a:schemeClr val="tx1">
                    <a:lumMod val="65000"/>
                    <a:lumOff val="35000"/>
                  </a:schemeClr>
                </a:solidFill>
                <a:sym typeface="微软雅黑" pitchFamily="34" charset="-122"/>
              </a:rPr>
              <a:t>意图理解：利用分类算法把问题分为专业与闲聊  </a:t>
            </a:r>
          </a:p>
          <a:p>
            <a:pPr>
              <a:lnSpc>
                <a:spcPct val="150000"/>
              </a:lnSpc>
              <a:buFontTx/>
              <a:buChar char="•"/>
            </a:pPr>
            <a:r>
              <a:rPr lang="zh-CN" altLang="en-US" sz="1600" dirty="0">
                <a:solidFill>
                  <a:schemeClr val="tx1">
                    <a:lumMod val="65000"/>
                    <a:lumOff val="35000"/>
                  </a:schemeClr>
                </a:solidFill>
                <a:sym typeface="微软雅黑" pitchFamily="34" charset="-122"/>
              </a:rPr>
              <a:t>专业语义模糊：采用图谱引导和推理</a:t>
            </a:r>
          </a:p>
          <a:p>
            <a:pPr>
              <a:lnSpc>
                <a:spcPct val="150000"/>
              </a:lnSpc>
              <a:buFontTx/>
              <a:buChar char="•"/>
            </a:pPr>
            <a:r>
              <a:rPr lang="zh-CN" altLang="en-US" sz="1600" dirty="0">
                <a:solidFill>
                  <a:schemeClr val="tx1">
                    <a:lumMod val="65000"/>
                    <a:lumOff val="35000"/>
                  </a:schemeClr>
                </a:solidFill>
                <a:sym typeface="微软雅黑" pitchFamily="34" charset="-122"/>
              </a:rPr>
              <a:t>专业语义明确：采用基于语义相似检索</a:t>
            </a:r>
          </a:p>
          <a:p>
            <a:pPr>
              <a:lnSpc>
                <a:spcPct val="150000"/>
              </a:lnSpc>
              <a:buFontTx/>
              <a:buChar char="•"/>
            </a:pPr>
            <a:r>
              <a:rPr lang="zh-CN" altLang="en-US" sz="1600" dirty="0">
                <a:solidFill>
                  <a:schemeClr val="tx1">
                    <a:lumMod val="65000"/>
                    <a:lumOff val="35000"/>
                  </a:schemeClr>
                </a:solidFill>
                <a:sym typeface="微软雅黑" pitchFamily="34" charset="-122"/>
              </a:rPr>
              <a:t>推荐等任务：采用槽填充方案</a:t>
            </a:r>
          </a:p>
          <a:p>
            <a:pPr>
              <a:lnSpc>
                <a:spcPct val="150000"/>
              </a:lnSpc>
              <a:buFontTx/>
              <a:buChar char="•"/>
            </a:pPr>
            <a:r>
              <a:rPr lang="zh-CN" altLang="en-US" sz="1600" dirty="0">
                <a:solidFill>
                  <a:schemeClr val="tx1">
                    <a:lumMod val="65000"/>
                    <a:lumOff val="35000"/>
                  </a:schemeClr>
                </a:solidFill>
                <a:sym typeface="微软雅黑" pitchFamily="34" charset="-122"/>
              </a:rPr>
              <a:t>引导闲聊：采用基于LSTM的深度学习的方法</a:t>
            </a:r>
            <a:endParaRPr lang="zh-CN" altLang="en-US" sz="1600" i="1" dirty="0">
              <a:solidFill>
                <a:schemeClr val="tx1">
                  <a:lumMod val="65000"/>
                  <a:lumOff val="35000"/>
                </a:schemeClr>
              </a:solidFill>
              <a:latin typeface="Arial" pitchFamily="34" charset="0"/>
              <a:sym typeface="微软雅黑" pitchFamily="34" charset="-122"/>
            </a:endParaRPr>
          </a:p>
        </p:txBody>
      </p:sp>
      <p:sp>
        <p:nvSpPr>
          <p:cNvPr id="3" name="文本框 2"/>
          <p:cNvSpPr txBox="1"/>
          <p:nvPr/>
        </p:nvSpPr>
        <p:spPr>
          <a:xfrm>
            <a:off x="7020969" y="1220755"/>
            <a:ext cx="4935967" cy="954044"/>
          </a:xfrm>
          <a:prstGeom prst="rect">
            <a:avLst/>
          </a:prstGeom>
          <a:noFill/>
        </p:spPr>
        <p:txBody>
          <a:bodyPr wrap="none" rtlCol="0" anchor="t">
            <a:spAutoFit/>
          </a:bodyPr>
          <a:lstStyle/>
          <a:p>
            <a:pPr>
              <a:lnSpc>
                <a:spcPct val="150000"/>
              </a:lnSpc>
            </a:pPr>
            <a:r>
              <a:rPr lang="zh-CN" altLang="en-US" sz="2133" dirty="0">
                <a:latin typeface="微软雅黑" charset="0"/>
                <a:ea typeface="微软雅黑" charset="0"/>
                <a:sym typeface="+mn-ea"/>
              </a:rPr>
              <a:t>整合多项技术，打造智能客服</a:t>
            </a:r>
            <a:endParaRPr lang="en-US" altLang="zh-CN" sz="2133" dirty="0">
              <a:latin typeface="微软雅黑" charset="0"/>
              <a:ea typeface="微软雅黑" charset="0"/>
              <a:sym typeface="+mn-ea"/>
            </a:endParaRPr>
          </a:p>
          <a:p>
            <a:pPr>
              <a:lnSpc>
                <a:spcPct val="150000"/>
              </a:lnSpc>
            </a:pPr>
            <a:r>
              <a:rPr lang="en-US" altLang="zh-CN" sz="1600" dirty="0">
                <a:latin typeface="微软雅黑" charset="0"/>
                <a:ea typeface="微软雅黑" charset="0"/>
                <a:sym typeface="+mn-ea"/>
              </a:rPr>
              <a:t>——</a:t>
            </a:r>
            <a:r>
              <a:rPr lang="zh-CN" altLang="en-US" sz="1600" dirty="0">
                <a:latin typeface="微软雅黑" charset="0"/>
                <a:ea typeface="微软雅黑" charset="0"/>
                <a:sym typeface="+mn-ea"/>
              </a:rPr>
              <a:t>支持多轮对话、支持自学习，应对复杂客服情境</a:t>
            </a:r>
            <a:endParaRPr lang="zh-CN" altLang="en-US" sz="1600" dirty="0"/>
          </a:p>
        </p:txBody>
      </p:sp>
      <p:cxnSp>
        <p:nvCxnSpPr>
          <p:cNvPr id="27" name="直接连接符 26">
            <a:extLst>
              <a:ext uri="{FF2B5EF4-FFF2-40B4-BE49-F238E27FC236}">
                <a16:creationId xmlns="" xmlns:a16="http://schemas.microsoft.com/office/drawing/2014/main" id="{E3565847-B2D7-4C38-8FD7-0F28B08FC892}"/>
              </a:ext>
            </a:extLst>
          </p:cNvPr>
          <p:cNvCxnSpPr/>
          <p:nvPr/>
        </p:nvCxnSpPr>
        <p:spPr>
          <a:xfrm flipH="1">
            <a:off x="6576053" y="1713196"/>
            <a:ext cx="0" cy="41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 xmlns:a16="http://schemas.microsoft.com/office/drawing/2014/main" id="{900C18A9-9519-4AAA-A667-61AB831EA7A8}"/>
              </a:ext>
            </a:extLst>
          </p:cNvPr>
          <p:cNvGrpSpPr/>
          <p:nvPr/>
        </p:nvGrpSpPr>
        <p:grpSpPr>
          <a:xfrm>
            <a:off x="1103446" y="1560356"/>
            <a:ext cx="4757737" cy="4187815"/>
            <a:chOff x="4870847" y="957271"/>
            <a:chExt cx="3568303" cy="3140861"/>
          </a:xfrm>
        </p:grpSpPr>
        <p:sp>
          <p:nvSpPr>
            <p:cNvPr id="32" name="文本框 1">
              <a:extLst>
                <a:ext uri="{FF2B5EF4-FFF2-40B4-BE49-F238E27FC236}">
                  <a16:creationId xmlns="" xmlns:a16="http://schemas.microsoft.com/office/drawing/2014/main" id="{380AE029-5B52-4A12-B75E-10C908F620AF}"/>
                </a:ext>
              </a:extLst>
            </p:cNvPr>
            <p:cNvSpPr txBox="1">
              <a:spLocks noChangeArrowheads="1"/>
            </p:cNvSpPr>
            <p:nvPr/>
          </p:nvSpPr>
          <p:spPr bwMode="auto">
            <a:xfrm>
              <a:off x="6086873" y="2318857"/>
              <a:ext cx="1107281" cy="30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000" b="1" dirty="0">
                  <a:solidFill>
                    <a:schemeClr val="tx1">
                      <a:lumMod val="65000"/>
                      <a:lumOff val="35000"/>
                    </a:schemeClr>
                  </a:solidFill>
                  <a:latin typeface="微软雅黑" pitchFamily="34" charset="-122"/>
                  <a:ea typeface="微软雅黑" pitchFamily="34" charset="-122"/>
                  <a:sym typeface="微软雅黑" pitchFamily="34" charset="-122"/>
                </a:rPr>
                <a:t>智能客服</a:t>
              </a:r>
            </a:p>
          </p:txBody>
        </p:sp>
        <p:sp>
          <p:nvSpPr>
            <p:cNvPr id="33" name="Arc 18">
              <a:extLst>
                <a:ext uri="{FF2B5EF4-FFF2-40B4-BE49-F238E27FC236}">
                  <a16:creationId xmlns="" xmlns:a16="http://schemas.microsoft.com/office/drawing/2014/main" id="{CA9680F0-125A-4491-8957-5D1C30369705}"/>
                </a:ext>
              </a:extLst>
            </p:cNvPr>
            <p:cNvSpPr/>
            <p:nvPr/>
          </p:nvSpPr>
          <p:spPr bwMode="auto">
            <a:xfrm>
              <a:off x="5539882" y="957271"/>
              <a:ext cx="809619" cy="81091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4" name="文本框 28">
              <a:extLst>
                <a:ext uri="{FF2B5EF4-FFF2-40B4-BE49-F238E27FC236}">
                  <a16:creationId xmlns="" xmlns:a16="http://schemas.microsoft.com/office/drawing/2014/main" id="{44518AB5-64BF-4C4E-A8D7-E5247F8A5618}"/>
                </a:ext>
              </a:extLst>
            </p:cNvPr>
            <p:cNvSpPr txBox="1">
              <a:spLocks noChangeArrowheads="1"/>
            </p:cNvSpPr>
            <p:nvPr/>
          </p:nvSpPr>
          <p:spPr bwMode="auto">
            <a:xfrm>
              <a:off x="5650545" y="1131401"/>
              <a:ext cx="56237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语义分析</a:t>
              </a:r>
            </a:p>
          </p:txBody>
        </p:sp>
        <p:sp>
          <p:nvSpPr>
            <p:cNvPr id="35" name="Arc 18">
              <a:extLst>
                <a:ext uri="{FF2B5EF4-FFF2-40B4-BE49-F238E27FC236}">
                  <a16:creationId xmlns="" xmlns:a16="http://schemas.microsoft.com/office/drawing/2014/main" id="{B18536CE-C862-4ED7-BF42-A39D9AC5A064}"/>
                </a:ext>
              </a:extLst>
            </p:cNvPr>
            <p:cNvSpPr/>
            <p:nvPr/>
          </p:nvSpPr>
          <p:spPr bwMode="auto">
            <a:xfrm>
              <a:off x="4870847" y="2146853"/>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6" name="文本框 29">
              <a:extLst>
                <a:ext uri="{FF2B5EF4-FFF2-40B4-BE49-F238E27FC236}">
                  <a16:creationId xmlns="" xmlns:a16="http://schemas.microsoft.com/office/drawing/2014/main" id="{EBE5B216-65F7-4473-B42D-06AF597507D1}"/>
                </a:ext>
              </a:extLst>
            </p:cNvPr>
            <p:cNvSpPr txBox="1">
              <a:spLocks noChangeArrowheads="1"/>
            </p:cNvSpPr>
            <p:nvPr/>
          </p:nvSpPr>
          <p:spPr bwMode="auto">
            <a:xfrm>
              <a:off x="4967851" y="2298949"/>
              <a:ext cx="592931"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知识图谱</a:t>
              </a:r>
            </a:p>
          </p:txBody>
        </p:sp>
        <p:grpSp>
          <p:nvGrpSpPr>
            <p:cNvPr id="37" name="组合 2">
              <a:extLst>
                <a:ext uri="{FF2B5EF4-FFF2-40B4-BE49-F238E27FC236}">
                  <a16:creationId xmlns="" xmlns:a16="http://schemas.microsoft.com/office/drawing/2014/main" id="{E7C3A950-B177-49B3-AFA9-B73245CA16DC}"/>
                </a:ext>
              </a:extLst>
            </p:cNvPr>
            <p:cNvGrpSpPr/>
            <p:nvPr/>
          </p:nvGrpSpPr>
          <p:grpSpPr bwMode="auto">
            <a:xfrm>
              <a:off x="5470922" y="3264196"/>
              <a:ext cx="810816" cy="810916"/>
              <a:chOff x="30162" y="0"/>
              <a:chExt cx="1081088" cy="1081087"/>
            </a:xfrm>
          </p:grpSpPr>
          <p:sp>
            <p:nvSpPr>
              <p:cNvPr id="50" name="Arc 18">
                <a:extLst>
                  <a:ext uri="{FF2B5EF4-FFF2-40B4-BE49-F238E27FC236}">
                    <a16:creationId xmlns="" xmlns:a16="http://schemas.microsoft.com/office/drawing/2014/main" id="{5876C321-170D-418C-B01E-4F10CF174293}"/>
                  </a:ext>
                </a:extLst>
              </p:cNvPr>
              <p:cNvSpPr/>
              <p:nvPr/>
            </p:nvSpPr>
            <p:spPr bwMode="auto">
              <a:xfrm>
                <a:off x="30162" y="0"/>
                <a:ext cx="1081088" cy="108108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51" name="文本框 30">
                <a:extLst>
                  <a:ext uri="{FF2B5EF4-FFF2-40B4-BE49-F238E27FC236}">
                    <a16:creationId xmlns="" xmlns:a16="http://schemas.microsoft.com/office/drawing/2014/main" id="{90CCD253-534A-4760-B366-D81A6668D395}"/>
                  </a:ext>
                </a:extLst>
              </p:cNvPr>
              <p:cNvSpPr txBox="1">
                <a:spLocks noChangeArrowheads="1"/>
              </p:cNvSpPr>
              <p:nvPr/>
            </p:nvSpPr>
            <p:spPr bwMode="auto">
              <a:xfrm>
                <a:off x="139925" y="253306"/>
                <a:ext cx="851431" cy="58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语音合成</a:t>
                </a:r>
              </a:p>
            </p:txBody>
          </p:sp>
        </p:grpSp>
        <p:sp>
          <p:nvSpPr>
            <p:cNvPr id="38" name="Arc 18">
              <a:extLst>
                <a:ext uri="{FF2B5EF4-FFF2-40B4-BE49-F238E27FC236}">
                  <a16:creationId xmlns="" xmlns:a16="http://schemas.microsoft.com/office/drawing/2014/main" id="{1FA548AB-379A-4E58-BAAE-0AF59D0C822A}"/>
                </a:ext>
              </a:extLst>
            </p:cNvPr>
            <p:cNvSpPr/>
            <p:nvPr/>
          </p:nvSpPr>
          <p:spPr bwMode="auto">
            <a:xfrm>
              <a:off x="7629525" y="2130182"/>
              <a:ext cx="809625" cy="810917"/>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39" name="文本框 31">
              <a:extLst>
                <a:ext uri="{FF2B5EF4-FFF2-40B4-BE49-F238E27FC236}">
                  <a16:creationId xmlns="" xmlns:a16="http://schemas.microsoft.com/office/drawing/2014/main" id="{6974EFEE-CE16-4F09-8955-32D716C49B56}"/>
                </a:ext>
              </a:extLst>
            </p:cNvPr>
            <p:cNvSpPr txBox="1">
              <a:spLocks noChangeArrowheads="1"/>
            </p:cNvSpPr>
            <p:nvPr/>
          </p:nvSpPr>
          <p:spPr bwMode="auto">
            <a:xfrm>
              <a:off x="7725569" y="2318857"/>
              <a:ext cx="62071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语音识别</a:t>
              </a:r>
            </a:p>
          </p:txBody>
        </p:sp>
        <p:sp>
          <p:nvSpPr>
            <p:cNvPr id="40" name="Arc 18">
              <a:extLst>
                <a:ext uri="{FF2B5EF4-FFF2-40B4-BE49-F238E27FC236}">
                  <a16:creationId xmlns="" xmlns:a16="http://schemas.microsoft.com/office/drawing/2014/main" id="{469C2EE8-35F5-4D0B-83F7-A500E1D21342}"/>
                </a:ext>
              </a:extLst>
            </p:cNvPr>
            <p:cNvSpPr/>
            <p:nvPr/>
          </p:nvSpPr>
          <p:spPr bwMode="auto">
            <a:xfrm>
              <a:off x="6936184" y="3288406"/>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6699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1" name="文本框 37">
              <a:extLst>
                <a:ext uri="{FF2B5EF4-FFF2-40B4-BE49-F238E27FC236}">
                  <a16:creationId xmlns="" xmlns:a16="http://schemas.microsoft.com/office/drawing/2014/main" id="{CC474F10-1650-42B0-AD68-9580F082FB1E}"/>
                </a:ext>
              </a:extLst>
            </p:cNvPr>
            <p:cNvSpPr txBox="1">
              <a:spLocks noChangeArrowheads="1"/>
            </p:cNvSpPr>
            <p:nvPr/>
          </p:nvSpPr>
          <p:spPr bwMode="auto">
            <a:xfrm>
              <a:off x="7074348" y="3481265"/>
              <a:ext cx="532803"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情绪分析</a:t>
              </a:r>
            </a:p>
          </p:txBody>
        </p:sp>
        <p:sp>
          <p:nvSpPr>
            <p:cNvPr id="42" name="Arc 18">
              <a:extLst>
                <a:ext uri="{FF2B5EF4-FFF2-40B4-BE49-F238E27FC236}">
                  <a16:creationId xmlns="" xmlns:a16="http://schemas.microsoft.com/office/drawing/2014/main" id="{B9C71120-E43C-420B-AD9D-ACD76B126F41}"/>
                </a:ext>
              </a:extLst>
            </p:cNvPr>
            <p:cNvSpPr/>
            <p:nvPr/>
          </p:nvSpPr>
          <p:spPr bwMode="auto">
            <a:xfrm>
              <a:off x="7071916" y="983469"/>
              <a:ext cx="809625" cy="809726"/>
            </a:xfrm>
            <a:custGeom>
              <a:avLst/>
              <a:gdLst>
                <a:gd name="T0" fmla="*/ 1079371 w 1080000"/>
                <a:gd name="T1" fmla="*/ 566052 h 1080000"/>
                <a:gd name="T2" fmla="*/ 521972 w 1080000"/>
                <a:gd name="T3" fmla="*/ 1079699 h 1080000"/>
                <a:gd name="T4" fmla="*/ 92 w 1080000"/>
                <a:gd name="T5" fmla="*/ 530001 h 1080000"/>
                <a:gd name="T6" fmla="*/ 541967 w 1080000"/>
                <a:gd name="T7" fmla="*/ 3 h 1080000"/>
                <a:gd name="T8" fmla="*/ 1079965 w 1080000"/>
                <a:gd name="T9" fmla="*/ 533936 h 1080000"/>
                <a:gd name="T10" fmla="*/ 540000 w 1080000"/>
                <a:gd name="T11" fmla="*/ 540000 h 1080000"/>
                <a:gd name="T12" fmla="*/ 1079371 w 1080000"/>
                <a:gd name="T13" fmla="*/ 566052 h 1080000"/>
                <a:gd name="T14" fmla="*/ 1079371 w 1080000"/>
                <a:gd name="T15" fmla="*/ 566052 h 1080000"/>
                <a:gd name="T16" fmla="*/ 521972 w 1080000"/>
                <a:gd name="T17" fmla="*/ 1079699 h 1080000"/>
                <a:gd name="T18" fmla="*/ 92 w 1080000"/>
                <a:gd name="T19" fmla="*/ 530001 h 1080000"/>
                <a:gd name="T20" fmla="*/ 541967 w 1080000"/>
                <a:gd name="T21" fmla="*/ 3 h 1080000"/>
                <a:gd name="T22" fmla="*/ 1079965 w 1080000"/>
                <a:gd name="T23" fmla="*/ 533936 h 108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0000" h="1080000" stroke="0">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lnTo>
                    <a:pt x="540000" y="540000"/>
                  </a:lnTo>
                  <a:lnTo>
                    <a:pt x="1079371" y="566052"/>
                  </a:lnTo>
                  <a:close/>
                </a:path>
                <a:path w="1080000" h="1080000" fill="none">
                  <a:moveTo>
                    <a:pt x="1079371" y="566052"/>
                  </a:moveTo>
                  <a:cubicBezTo>
                    <a:pt x="1065134" y="860811"/>
                    <a:pt x="816910" y="1089551"/>
                    <a:pt x="521972" y="1079699"/>
                  </a:cubicBezTo>
                  <a:cubicBezTo>
                    <a:pt x="227034" y="1069847"/>
                    <a:pt x="-5372" y="825053"/>
                    <a:pt x="92" y="530001"/>
                  </a:cubicBezTo>
                  <a:cubicBezTo>
                    <a:pt x="5556" y="234949"/>
                    <a:pt x="246867" y="-1072"/>
                    <a:pt x="541967" y="3"/>
                  </a:cubicBezTo>
                  <a:cubicBezTo>
                    <a:pt x="837067" y="1078"/>
                    <a:pt x="1076652" y="238853"/>
                    <a:pt x="1079965" y="533936"/>
                  </a:cubicBezTo>
                </a:path>
              </a:pathLst>
            </a:custGeom>
            <a:noFill/>
            <a:ln w="123825" cap="rnd" cmpd="sng">
              <a:solidFill>
                <a:srgbClr val="CCECFF"/>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solidFill>
                  <a:schemeClr val="tx1">
                    <a:lumMod val="65000"/>
                    <a:lumOff val="35000"/>
                  </a:schemeClr>
                </a:solidFill>
              </a:endParaRPr>
            </a:p>
          </p:txBody>
        </p:sp>
        <p:sp>
          <p:nvSpPr>
            <p:cNvPr id="43" name="文本框 40">
              <a:extLst>
                <a:ext uri="{FF2B5EF4-FFF2-40B4-BE49-F238E27FC236}">
                  <a16:creationId xmlns="" xmlns:a16="http://schemas.microsoft.com/office/drawing/2014/main" id="{85FCC0AA-5BF8-479C-B70C-FD31D4FF79A8}"/>
                </a:ext>
              </a:extLst>
            </p:cNvPr>
            <p:cNvSpPr txBox="1">
              <a:spLocks noChangeArrowheads="1"/>
            </p:cNvSpPr>
            <p:nvPr/>
          </p:nvSpPr>
          <p:spPr bwMode="auto">
            <a:xfrm>
              <a:off x="7200144" y="1151948"/>
              <a:ext cx="56395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solidFill>
                    <a:schemeClr val="tx1">
                      <a:lumMod val="65000"/>
                      <a:lumOff val="35000"/>
                    </a:schemeClr>
                  </a:solidFill>
                  <a:latin typeface="微软雅黑" pitchFamily="34" charset="-122"/>
                  <a:ea typeface="微软雅黑" pitchFamily="34" charset="-122"/>
                  <a:sym typeface="微软雅黑" pitchFamily="34" charset="-122"/>
                </a:rPr>
                <a:t>情境分析</a:t>
              </a:r>
            </a:p>
          </p:txBody>
        </p:sp>
        <p:sp>
          <p:nvSpPr>
            <p:cNvPr id="44" name="Arc 18">
              <a:extLst>
                <a:ext uri="{FF2B5EF4-FFF2-40B4-BE49-F238E27FC236}">
                  <a16:creationId xmlns="" xmlns:a16="http://schemas.microsoft.com/office/drawing/2014/main" id="{EF6A3633-9781-4094-9715-F02036F089F4}"/>
                </a:ext>
              </a:extLst>
            </p:cNvPr>
            <p:cNvSpPr/>
            <p:nvPr/>
          </p:nvSpPr>
          <p:spPr bwMode="auto">
            <a:xfrm>
              <a:off x="5942094" y="1789820"/>
              <a:ext cx="1383506" cy="1383678"/>
            </a:xfrm>
            <a:custGeom>
              <a:avLst/>
              <a:gdLst>
                <a:gd name="T0" fmla="*/ 95870 w 1844675"/>
                <a:gd name="T1" fmla="*/ 1331798 h 1844675"/>
                <a:gd name="T2" fmla="*/ 78819 w 1844675"/>
                <a:gd name="T3" fmla="*/ 549265 h 1844675"/>
                <a:gd name="T4" fmla="*/ 922338 w 1844675"/>
                <a:gd name="T5" fmla="*/ 922338 h 1844675"/>
                <a:gd name="T6" fmla="*/ 95870 w 1844675"/>
                <a:gd name="T7" fmla="*/ 1331798 h 1844675"/>
                <a:gd name="T8" fmla="*/ 95870 w 1844675"/>
                <a:gd name="T9" fmla="*/ 1331798 h 1844675"/>
                <a:gd name="T10" fmla="*/ 78819 w 1844675"/>
                <a:gd name="T11" fmla="*/ 549265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5870" y="1331798"/>
                  </a:moveTo>
                  <a:cubicBezTo>
                    <a:pt x="-25699" y="1086419"/>
                    <a:pt x="-31947" y="799707"/>
                    <a:pt x="78819" y="549265"/>
                  </a:cubicBezTo>
                  <a:lnTo>
                    <a:pt x="922338" y="922338"/>
                  </a:lnTo>
                  <a:lnTo>
                    <a:pt x="95870" y="1331798"/>
                  </a:lnTo>
                  <a:close/>
                </a:path>
                <a:path w="1844675" h="1844675" fill="none">
                  <a:moveTo>
                    <a:pt x="95870" y="1331798"/>
                  </a:moveTo>
                  <a:cubicBezTo>
                    <a:pt x="-25699" y="1086419"/>
                    <a:pt x="-31947" y="799707"/>
                    <a:pt x="78819" y="549265"/>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5" name="Arc 18">
              <a:extLst>
                <a:ext uri="{FF2B5EF4-FFF2-40B4-BE49-F238E27FC236}">
                  <a16:creationId xmlns="" xmlns:a16="http://schemas.microsoft.com/office/drawing/2014/main" id="{73E68DC4-CF80-410F-BFF8-4466F83A5B6E}"/>
                </a:ext>
              </a:extLst>
            </p:cNvPr>
            <p:cNvSpPr/>
            <p:nvPr/>
          </p:nvSpPr>
          <p:spPr bwMode="auto">
            <a:xfrm>
              <a:off x="5943285" y="1775531"/>
              <a:ext cx="1383506" cy="1383678"/>
            </a:xfrm>
            <a:custGeom>
              <a:avLst/>
              <a:gdLst>
                <a:gd name="T0" fmla="*/ 806771 w 1844675"/>
                <a:gd name="T1" fmla="*/ 1837406 h 1844675"/>
                <a:gd name="T2" fmla="*/ 135144 w 1844675"/>
                <a:gd name="T3" fmla="*/ 1402998 h 1844675"/>
                <a:gd name="T4" fmla="*/ 922338 w 1844675"/>
                <a:gd name="T5" fmla="*/ 922338 h 1844675"/>
                <a:gd name="T6" fmla="*/ 806771 w 1844675"/>
                <a:gd name="T7" fmla="*/ 1837406 h 1844675"/>
                <a:gd name="T8" fmla="*/ 806771 w 1844675"/>
                <a:gd name="T9" fmla="*/ 1837406 h 1844675"/>
                <a:gd name="T10" fmla="*/ 135144 w 1844675"/>
                <a:gd name="T11" fmla="*/ 1402998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806771" y="1837406"/>
                  </a:moveTo>
                  <a:cubicBezTo>
                    <a:pt x="528488" y="1802261"/>
                    <a:pt x="281319" y="1642392"/>
                    <a:pt x="135144" y="1402998"/>
                  </a:cubicBezTo>
                  <a:lnTo>
                    <a:pt x="922338" y="922338"/>
                  </a:lnTo>
                  <a:lnTo>
                    <a:pt x="806771" y="1837406"/>
                  </a:lnTo>
                  <a:close/>
                </a:path>
                <a:path w="1844675" h="1844675" fill="none">
                  <a:moveTo>
                    <a:pt x="806771" y="1837406"/>
                  </a:moveTo>
                  <a:cubicBezTo>
                    <a:pt x="528488" y="1802261"/>
                    <a:pt x="281319" y="1642392"/>
                    <a:pt x="135144" y="1402998"/>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6" name="Arc 18">
              <a:extLst>
                <a:ext uri="{FF2B5EF4-FFF2-40B4-BE49-F238E27FC236}">
                  <a16:creationId xmlns="" xmlns:a16="http://schemas.microsoft.com/office/drawing/2014/main" id="{A03A4938-EB58-4FE4-AD45-91D541170787}"/>
                </a:ext>
              </a:extLst>
            </p:cNvPr>
            <p:cNvSpPr/>
            <p:nvPr/>
          </p:nvSpPr>
          <p:spPr bwMode="auto">
            <a:xfrm>
              <a:off x="5941618" y="1771918"/>
              <a:ext cx="1383506" cy="1383678"/>
            </a:xfrm>
            <a:custGeom>
              <a:avLst/>
              <a:gdLst>
                <a:gd name="T0" fmla="*/ 1701537 w 1844675"/>
                <a:gd name="T1" fmla="*/ 1415849 h 1844675"/>
                <a:gd name="T2" fmla="*/ 868580 w 1844675"/>
                <a:gd name="T3" fmla="*/ 1843107 h 1844675"/>
                <a:gd name="T4" fmla="*/ 922338 w 1844675"/>
                <a:gd name="T5" fmla="*/ 922338 h 1844675"/>
                <a:gd name="T6" fmla="*/ 1701537 w 1844675"/>
                <a:gd name="T7" fmla="*/ 1415849 h 1844675"/>
                <a:gd name="T8" fmla="*/ 1701537 w 1844675"/>
                <a:gd name="T9" fmla="*/ 1415849 h 1844675"/>
                <a:gd name="T10" fmla="*/ 868580 w 1844675"/>
                <a:gd name="T11" fmla="*/ 1843107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01537" y="1415849"/>
                  </a:moveTo>
                  <a:cubicBezTo>
                    <a:pt x="1522163" y="1699060"/>
                    <a:pt x="1203247" y="1862646"/>
                    <a:pt x="868580" y="1843107"/>
                  </a:cubicBezTo>
                  <a:lnTo>
                    <a:pt x="922338" y="922338"/>
                  </a:lnTo>
                  <a:lnTo>
                    <a:pt x="1701537" y="1415849"/>
                  </a:lnTo>
                  <a:close/>
                </a:path>
                <a:path w="1844675" h="1844675" fill="none">
                  <a:moveTo>
                    <a:pt x="1701537" y="1415849"/>
                  </a:moveTo>
                  <a:cubicBezTo>
                    <a:pt x="1522163" y="1699060"/>
                    <a:pt x="1203247" y="1862646"/>
                    <a:pt x="868580" y="1843107"/>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7" name="Arc 18">
              <a:extLst>
                <a:ext uri="{FF2B5EF4-FFF2-40B4-BE49-F238E27FC236}">
                  <a16:creationId xmlns="" xmlns:a16="http://schemas.microsoft.com/office/drawing/2014/main" id="{63F39376-F924-4A2E-8D4F-F9C553F81EB1}"/>
                </a:ext>
              </a:extLst>
            </p:cNvPr>
            <p:cNvSpPr/>
            <p:nvPr/>
          </p:nvSpPr>
          <p:spPr bwMode="auto">
            <a:xfrm>
              <a:off x="5941975" y="1767195"/>
              <a:ext cx="1383506" cy="1383678"/>
            </a:xfrm>
            <a:custGeom>
              <a:avLst/>
              <a:gdLst>
                <a:gd name="T0" fmla="*/ 1789419 w 1844675"/>
                <a:gd name="T1" fmla="*/ 607892 h 1844675"/>
                <a:gd name="T2" fmla="*/ 1728923 w 1844675"/>
                <a:gd name="T3" fmla="*/ 1369693 h 1844675"/>
                <a:gd name="T4" fmla="*/ 922338 w 1844675"/>
                <a:gd name="T5" fmla="*/ 922338 h 1844675"/>
                <a:gd name="T6" fmla="*/ 1789419 w 1844675"/>
                <a:gd name="T7" fmla="*/ 607892 h 1844675"/>
                <a:gd name="T8" fmla="*/ 1789419 w 1844675"/>
                <a:gd name="T9" fmla="*/ 607892 h 1844675"/>
                <a:gd name="T10" fmla="*/ 1728923 w 1844675"/>
                <a:gd name="T11" fmla="*/ 136969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789419" y="607892"/>
                  </a:moveTo>
                  <a:cubicBezTo>
                    <a:pt x="1880348" y="858628"/>
                    <a:pt x="1858286" y="1136451"/>
                    <a:pt x="1728923" y="1369693"/>
                  </a:cubicBezTo>
                  <a:lnTo>
                    <a:pt x="922338" y="922338"/>
                  </a:lnTo>
                  <a:lnTo>
                    <a:pt x="1789419" y="607892"/>
                  </a:lnTo>
                  <a:close/>
                </a:path>
                <a:path w="1844675" h="1844675" fill="none">
                  <a:moveTo>
                    <a:pt x="1789419" y="607892"/>
                  </a:moveTo>
                  <a:cubicBezTo>
                    <a:pt x="1880348" y="858628"/>
                    <a:pt x="1858286" y="1136451"/>
                    <a:pt x="1728923" y="1369693"/>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8" name="Arc 18">
              <a:extLst>
                <a:ext uri="{FF2B5EF4-FFF2-40B4-BE49-F238E27FC236}">
                  <a16:creationId xmlns="" xmlns:a16="http://schemas.microsoft.com/office/drawing/2014/main" id="{D1A56C7C-492C-4B21-A2C3-7DDDCB89E2AE}"/>
                </a:ext>
              </a:extLst>
            </p:cNvPr>
            <p:cNvSpPr/>
            <p:nvPr/>
          </p:nvSpPr>
          <p:spPr bwMode="auto">
            <a:xfrm>
              <a:off x="5946499" y="1777793"/>
              <a:ext cx="1383506" cy="1383678"/>
            </a:xfrm>
            <a:custGeom>
              <a:avLst/>
              <a:gdLst>
                <a:gd name="T0" fmla="*/ 1125479 w 1844675"/>
                <a:gd name="T1" fmla="*/ 22649 h 1844675"/>
                <a:gd name="T2" fmla="*/ 1761510 w 1844675"/>
                <a:gd name="T3" fmla="*/ 539590 h 1844675"/>
                <a:gd name="T4" fmla="*/ 922338 w 1844675"/>
                <a:gd name="T5" fmla="*/ 922338 h 1844675"/>
                <a:gd name="T6" fmla="*/ 1125479 w 1844675"/>
                <a:gd name="T7" fmla="*/ 22649 h 1844675"/>
                <a:gd name="T8" fmla="*/ 1125479 w 1844675"/>
                <a:gd name="T9" fmla="*/ 22649 h 1844675"/>
                <a:gd name="T10" fmla="*/ 1761510 w 1844675"/>
                <a:gd name="T11" fmla="*/ 539590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1125479" y="22649"/>
                  </a:moveTo>
                  <a:cubicBezTo>
                    <a:pt x="1406611" y="86126"/>
                    <a:pt x="1641910" y="277368"/>
                    <a:pt x="1761510" y="539590"/>
                  </a:cubicBezTo>
                  <a:lnTo>
                    <a:pt x="922338" y="922338"/>
                  </a:lnTo>
                  <a:lnTo>
                    <a:pt x="1125479" y="22649"/>
                  </a:lnTo>
                  <a:close/>
                </a:path>
                <a:path w="1844675" h="1844675" fill="none">
                  <a:moveTo>
                    <a:pt x="1125479" y="22649"/>
                  </a:moveTo>
                  <a:cubicBezTo>
                    <a:pt x="1406611" y="86126"/>
                    <a:pt x="1641910" y="277368"/>
                    <a:pt x="1761510" y="539590"/>
                  </a:cubicBezTo>
                </a:path>
              </a:pathLst>
            </a:custGeom>
            <a:noFill/>
            <a:ln w="123825" cap="rnd" cmpd="sng">
              <a:solidFill>
                <a:srgbClr val="CCEC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49" name="Arc 18">
              <a:extLst>
                <a:ext uri="{FF2B5EF4-FFF2-40B4-BE49-F238E27FC236}">
                  <a16:creationId xmlns="" xmlns:a16="http://schemas.microsoft.com/office/drawing/2014/main" id="{24FB5CCF-D94B-45BC-B82A-71DB10DB0CC0}"/>
                </a:ext>
              </a:extLst>
            </p:cNvPr>
            <p:cNvSpPr/>
            <p:nvPr/>
          </p:nvSpPr>
          <p:spPr bwMode="auto">
            <a:xfrm>
              <a:off x="5948761" y="1779698"/>
              <a:ext cx="1383506" cy="1383678"/>
            </a:xfrm>
            <a:custGeom>
              <a:avLst/>
              <a:gdLst>
                <a:gd name="T0" fmla="*/ 99423 w 1844675"/>
                <a:gd name="T1" fmla="*/ 505783 h 1844675"/>
                <a:gd name="T2" fmla="*/ 1077078 w 1844675"/>
                <a:gd name="T3" fmla="*/ 13073 h 1844675"/>
                <a:gd name="T4" fmla="*/ 922338 w 1844675"/>
                <a:gd name="T5" fmla="*/ 922338 h 1844675"/>
                <a:gd name="T6" fmla="*/ 99423 w 1844675"/>
                <a:gd name="T7" fmla="*/ 505783 h 1844675"/>
                <a:gd name="T8" fmla="*/ 99423 w 1844675"/>
                <a:gd name="T9" fmla="*/ 505783 h 1844675"/>
                <a:gd name="T10" fmla="*/ 1077078 w 1844675"/>
                <a:gd name="T11" fmla="*/ 13073 h 1844675"/>
              </a:gdLst>
              <a:ahLst/>
              <a:cxnLst>
                <a:cxn ang="0">
                  <a:pos x="T0" y="T1"/>
                </a:cxn>
                <a:cxn ang="0">
                  <a:pos x="T2" y="T3"/>
                </a:cxn>
                <a:cxn ang="0">
                  <a:pos x="T4" y="T5"/>
                </a:cxn>
                <a:cxn ang="0">
                  <a:pos x="T6" y="T7"/>
                </a:cxn>
                <a:cxn ang="0">
                  <a:pos x="T8" y="T9"/>
                </a:cxn>
                <a:cxn ang="0">
                  <a:pos x="T10" y="T11"/>
                </a:cxn>
              </a:cxnLst>
              <a:rect l="0" t="0" r="r" b="b"/>
              <a:pathLst>
                <a:path w="1844675" h="1844675" stroke="0">
                  <a:moveTo>
                    <a:pt x="99423" y="505783"/>
                  </a:moveTo>
                  <a:cubicBezTo>
                    <a:pt x="282058" y="144983"/>
                    <a:pt x="678418" y="-54771"/>
                    <a:pt x="1077078" y="13073"/>
                  </a:cubicBezTo>
                  <a:lnTo>
                    <a:pt x="922338" y="922338"/>
                  </a:lnTo>
                  <a:lnTo>
                    <a:pt x="99423" y="505783"/>
                  </a:lnTo>
                  <a:close/>
                </a:path>
                <a:path w="1844675" h="1844675" fill="none">
                  <a:moveTo>
                    <a:pt x="99423" y="505783"/>
                  </a:moveTo>
                  <a:cubicBezTo>
                    <a:pt x="282058" y="144983"/>
                    <a:pt x="678418" y="-54771"/>
                    <a:pt x="1077078" y="13073"/>
                  </a:cubicBezTo>
                </a:path>
              </a:pathLst>
            </a:custGeom>
            <a:noFill/>
            <a:ln w="123825" cap="rnd" cmpd="sng">
              <a:solidFill>
                <a:srgbClr val="6699FF"/>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grpSp>
      <p:sp>
        <p:nvSpPr>
          <p:cNvPr id="52" name="矩形 51">
            <a:extLst>
              <a:ext uri="{FF2B5EF4-FFF2-40B4-BE49-F238E27FC236}">
                <a16:creationId xmlns="" xmlns:a16="http://schemas.microsoft.com/office/drawing/2014/main" id="{4A27949A-5B05-4552-9E64-4BBCF2D322ED}"/>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solidFill>
                  <a:schemeClr val="bg1"/>
                </a:solidFill>
                <a:latin typeface="思源黑体 CN Light"/>
                <a:ea typeface="微软雅黑" panose="020B0503020204020204" pitchFamily="34" charset="-122"/>
              </a:rPr>
              <a:t>腾讯</a:t>
            </a:r>
            <a:r>
              <a:rPr lang="en-US" altLang="zh-CN" sz="2400" dirty="0" err="1">
                <a:solidFill>
                  <a:schemeClr val="bg1"/>
                </a:solidFill>
                <a:latin typeface="思源黑体 CN Light"/>
                <a:ea typeface="微软雅黑" panose="020B0503020204020204" pitchFamily="34" charset="-122"/>
              </a:rPr>
              <a:t>FiT</a:t>
            </a:r>
            <a:r>
              <a:rPr lang="en-US" altLang="zh-CN" sz="2133" dirty="0">
                <a:solidFill>
                  <a:schemeClr val="bg1"/>
                </a:solidFill>
                <a:latin typeface="思源黑体 CN Light"/>
                <a:ea typeface="微软雅黑" panose="020B0503020204020204" pitchFamily="34" charset="-122"/>
              </a:rPr>
              <a:t> · </a:t>
            </a:r>
            <a:r>
              <a:rPr lang="zh-CN" altLang="en-US" sz="2133" dirty="0">
                <a:solidFill>
                  <a:schemeClr val="bg1"/>
                </a:solidFill>
                <a:latin typeface="思源黑体 CN Light"/>
                <a:ea typeface="微软雅黑" panose="020B0503020204020204" pitchFamily="34" charset="-122"/>
              </a:rPr>
              <a:t>智能客服</a:t>
            </a:r>
            <a:endParaRPr lang="zh-CN" altLang="en-US" sz="2133" dirty="0">
              <a:solidFill>
                <a:schemeClr val="bg1"/>
              </a:solidFill>
              <a:latin typeface="微软雅黑" charset="0"/>
              <a:ea typeface="微软雅黑" charset="0"/>
            </a:endParaRPr>
          </a:p>
        </p:txBody>
      </p:sp>
      <p:sp>
        <p:nvSpPr>
          <p:cNvPr id="6" name="矩形: 圆角 5">
            <a:extLst>
              <a:ext uri="{FF2B5EF4-FFF2-40B4-BE49-F238E27FC236}">
                <a16:creationId xmlns="" xmlns:a16="http://schemas.microsoft.com/office/drawing/2014/main" id="{E5D50602-8B2D-4DB4-89CB-007D8480C759}"/>
              </a:ext>
            </a:extLst>
          </p:cNvPr>
          <p:cNvSpPr/>
          <p:nvPr/>
        </p:nvSpPr>
        <p:spPr>
          <a:xfrm>
            <a:off x="7109136"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知识图谱</a:t>
            </a:r>
          </a:p>
        </p:txBody>
      </p:sp>
      <p:sp>
        <p:nvSpPr>
          <p:cNvPr id="54" name="矩形: 圆角 53">
            <a:extLst>
              <a:ext uri="{FF2B5EF4-FFF2-40B4-BE49-F238E27FC236}">
                <a16:creationId xmlns="" xmlns:a16="http://schemas.microsoft.com/office/drawing/2014/main" id="{9DC621F5-611B-43B1-9A6F-AE5A065E9BC1}"/>
              </a:ext>
            </a:extLst>
          </p:cNvPr>
          <p:cNvSpPr/>
          <p:nvPr/>
        </p:nvSpPr>
        <p:spPr>
          <a:xfrm>
            <a:off x="8618867" y="4586464"/>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词汇纠错</a:t>
            </a:r>
          </a:p>
        </p:txBody>
      </p:sp>
      <p:sp>
        <p:nvSpPr>
          <p:cNvPr id="55" name="矩形: 圆角 54">
            <a:extLst>
              <a:ext uri="{FF2B5EF4-FFF2-40B4-BE49-F238E27FC236}">
                <a16:creationId xmlns="" xmlns:a16="http://schemas.microsoft.com/office/drawing/2014/main" id="{5D933DE6-5F8F-48A3-AF00-F797A9F45BFB}"/>
              </a:ext>
            </a:extLst>
          </p:cNvPr>
          <p:cNvSpPr/>
          <p:nvPr/>
        </p:nvSpPr>
        <p:spPr>
          <a:xfrm>
            <a:off x="7109136"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语音识别</a:t>
            </a:r>
          </a:p>
        </p:txBody>
      </p:sp>
      <p:sp>
        <p:nvSpPr>
          <p:cNvPr id="56" name="矩形: 圆角 55">
            <a:extLst>
              <a:ext uri="{FF2B5EF4-FFF2-40B4-BE49-F238E27FC236}">
                <a16:creationId xmlns="" xmlns:a16="http://schemas.microsoft.com/office/drawing/2014/main" id="{BB1FFE79-1C5F-44CD-8244-F46327A3907F}"/>
              </a:ext>
            </a:extLst>
          </p:cNvPr>
          <p:cNvSpPr/>
          <p:nvPr/>
        </p:nvSpPr>
        <p:spPr>
          <a:xfrm>
            <a:off x="861886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语义分析</a:t>
            </a:r>
          </a:p>
        </p:txBody>
      </p:sp>
      <p:sp>
        <p:nvSpPr>
          <p:cNvPr id="57" name="矩形: 圆角 56">
            <a:extLst>
              <a:ext uri="{FF2B5EF4-FFF2-40B4-BE49-F238E27FC236}">
                <a16:creationId xmlns="" xmlns:a16="http://schemas.microsoft.com/office/drawing/2014/main" id="{71AECC24-5FE7-441E-B6AC-75E7D2C2D13D}"/>
              </a:ext>
            </a:extLst>
          </p:cNvPr>
          <p:cNvSpPr/>
          <p:nvPr/>
        </p:nvSpPr>
        <p:spPr>
          <a:xfrm>
            <a:off x="10128597" y="4586464"/>
            <a:ext cx="1344000" cy="480000"/>
          </a:xfrm>
          <a:prstGeom prst="roundRect">
            <a:avLst>
              <a:gd name="adj" fmla="val 29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词权挖掘</a:t>
            </a:r>
          </a:p>
        </p:txBody>
      </p:sp>
      <p:sp>
        <p:nvSpPr>
          <p:cNvPr id="58" name="矩形: 圆角 57">
            <a:extLst>
              <a:ext uri="{FF2B5EF4-FFF2-40B4-BE49-F238E27FC236}">
                <a16:creationId xmlns="" xmlns:a16="http://schemas.microsoft.com/office/drawing/2014/main" id="{DFFC6049-74B8-4999-83F2-C87DEF3B906F}"/>
              </a:ext>
            </a:extLst>
          </p:cNvPr>
          <p:cNvSpPr/>
          <p:nvPr/>
        </p:nvSpPr>
        <p:spPr>
          <a:xfrm>
            <a:off x="10128597" y="5313275"/>
            <a:ext cx="1344000" cy="480000"/>
          </a:xfrm>
          <a:prstGeom prst="roundRect">
            <a:avLst>
              <a:gd name="adj" fmla="val 640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情绪分析</a:t>
            </a:r>
          </a:p>
        </p:txBody>
      </p:sp>
    </p:spTree>
    <p:extLst>
      <p:ext uri="{BB962C8B-B14F-4D97-AF65-F5344CB8AC3E}">
        <p14:creationId xmlns:p14="http://schemas.microsoft.com/office/powerpoint/2010/main" val="272053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 xmlns:a16="http://schemas.microsoft.com/office/drawing/2014/main" id="{0FF89F71-C38A-4D7D-BFB7-3A1BD8D229B3}"/>
              </a:ext>
            </a:extLst>
          </p:cNvPr>
          <p:cNvSpPr txBox="1"/>
          <p:nvPr/>
        </p:nvSpPr>
        <p:spPr>
          <a:xfrm>
            <a:off x="873765" y="926914"/>
            <a:ext cx="11233248" cy="830997"/>
          </a:xfrm>
          <a:prstGeom prst="rect">
            <a:avLst/>
          </a:prstGeom>
          <a:noFill/>
        </p:spPr>
        <p:txBody>
          <a:bodyPr wrap="square" rtlCol="0">
            <a:spAutoFit/>
          </a:bodyPr>
          <a:lstStyle/>
          <a:p>
            <a:pPr algn="ctr">
              <a:lnSpc>
                <a:spcPct val="200000"/>
              </a:lnSpc>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自然语言处理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&amp; </a:t>
            </a:r>
            <a:r>
              <a:rPr lang="zh-CN" altLang="en-US" sz="2400" b="1">
                <a:solidFill>
                  <a:schemeClr val="tx1">
                    <a:lumMod val="75000"/>
                    <a:lumOff val="25000"/>
                  </a:schemeClr>
                </a:solidFill>
                <a:latin typeface="微软雅黑" panose="020B0503020204020204" pitchFamily="34" charset="-122"/>
                <a:ea typeface="微软雅黑" panose="020B0503020204020204" pitchFamily="34" charset="-122"/>
              </a:rPr>
              <a:t>机器学习</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深度学习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（基于语义理解，支持客户问法扩展）</a:t>
            </a:r>
          </a:p>
        </p:txBody>
      </p:sp>
      <p:sp>
        <p:nvSpPr>
          <p:cNvPr id="69" name="矩形 68">
            <a:extLst>
              <a:ext uri="{FF2B5EF4-FFF2-40B4-BE49-F238E27FC236}">
                <a16:creationId xmlns="" xmlns:a16="http://schemas.microsoft.com/office/drawing/2014/main" id="{68A7B225-5502-42BD-99EF-77D630941BDF}"/>
              </a:ext>
            </a:extLst>
          </p:cNvPr>
          <p:cNvSpPr/>
          <p:nvPr/>
        </p:nvSpPr>
        <p:spPr>
          <a:xfrm>
            <a:off x="3170118" y="2574727"/>
            <a:ext cx="1726567" cy="4325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 xmlns:a16="http://schemas.microsoft.com/office/drawing/2014/main" id="{FBA77A3A-8EBF-4436-8786-20F7DFBE179B}"/>
              </a:ext>
            </a:extLst>
          </p:cNvPr>
          <p:cNvSpPr/>
          <p:nvPr/>
        </p:nvSpPr>
        <p:spPr>
          <a:xfrm>
            <a:off x="6927341" y="2492498"/>
            <a:ext cx="1726567" cy="281904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NLP</a:t>
            </a:r>
            <a:r>
              <a:rPr lang="zh-CN" altLang="en-US" dirty="0">
                <a:latin typeface="微软雅黑" panose="020B0503020204020204" pitchFamily="34" charset="-122"/>
                <a:ea typeface="微软雅黑" panose="020B0503020204020204" pitchFamily="34" charset="-122"/>
              </a:rPr>
              <a:t>自然语义理解模型</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 xmlns:a16="http://schemas.microsoft.com/office/drawing/2014/main" id="{A7F0B54F-7688-40D5-B1F1-2AAF4A32643F}"/>
              </a:ext>
            </a:extLst>
          </p:cNvPr>
          <p:cNvCxnSpPr>
            <a:cxnSpLocks/>
            <a:stCxn id="69" idx="3"/>
          </p:cNvCxnSpPr>
          <p:nvPr/>
        </p:nvCxnSpPr>
        <p:spPr>
          <a:xfrm flipV="1">
            <a:off x="4896684" y="2761607"/>
            <a:ext cx="1986859" cy="2940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 xmlns:a16="http://schemas.microsoft.com/office/drawing/2014/main" id="{225CF54F-9A5E-48D1-8E0A-27CB7380F8FA}"/>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核心技术</a:t>
            </a:r>
            <a:endParaRPr lang="zh-CN" altLang="en-US" sz="2133" dirty="0">
              <a:solidFill>
                <a:schemeClr val="bg1"/>
              </a:solidFill>
              <a:latin typeface="微软雅黑" charset="0"/>
              <a:ea typeface="微软雅黑" charset="0"/>
            </a:endParaRPr>
          </a:p>
        </p:txBody>
      </p:sp>
      <p:sp>
        <p:nvSpPr>
          <p:cNvPr id="12" name="文本框 11">
            <a:extLst>
              <a:ext uri="{FF2B5EF4-FFF2-40B4-BE49-F238E27FC236}">
                <a16:creationId xmlns="" xmlns:a16="http://schemas.microsoft.com/office/drawing/2014/main" id="{E3A0E0D4-E917-4849-BA1F-6F95729F1EAF}"/>
              </a:ext>
            </a:extLst>
          </p:cNvPr>
          <p:cNvSpPr txBox="1"/>
          <p:nvPr/>
        </p:nvSpPr>
        <p:spPr>
          <a:xfrm>
            <a:off x="5338301" y="2448334"/>
            <a:ext cx="115208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机器学习</a:t>
            </a:r>
          </a:p>
        </p:txBody>
      </p:sp>
      <p:grpSp>
        <p:nvGrpSpPr>
          <p:cNvPr id="47" name="组合 46">
            <a:extLst>
              <a:ext uri="{FF2B5EF4-FFF2-40B4-BE49-F238E27FC236}">
                <a16:creationId xmlns="" xmlns:a16="http://schemas.microsoft.com/office/drawing/2014/main" id="{C85ED63C-4D25-48C7-87A0-EAAD710A79AE}"/>
              </a:ext>
            </a:extLst>
          </p:cNvPr>
          <p:cNvGrpSpPr/>
          <p:nvPr/>
        </p:nvGrpSpPr>
        <p:grpSpPr>
          <a:xfrm>
            <a:off x="3170118" y="4818478"/>
            <a:ext cx="7885425" cy="830997"/>
            <a:chOff x="1687959" y="3676590"/>
            <a:chExt cx="5914069" cy="623248"/>
          </a:xfrm>
        </p:grpSpPr>
        <p:sp>
          <p:nvSpPr>
            <p:cNvPr id="41" name="矩形 40">
              <a:extLst>
                <a:ext uri="{FF2B5EF4-FFF2-40B4-BE49-F238E27FC236}">
                  <a16:creationId xmlns="" xmlns:a16="http://schemas.microsoft.com/office/drawing/2014/main" id="{CA972203-6AA0-4138-A173-69F16FFC3209}"/>
                </a:ext>
              </a:extLst>
            </p:cNvPr>
            <p:cNvSpPr/>
            <p:nvPr/>
          </p:nvSpPr>
          <p:spPr>
            <a:xfrm>
              <a:off x="6601742" y="3859597"/>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 xmlns:a16="http://schemas.microsoft.com/office/drawing/2014/main" id="{05EEAF37-F3EA-42B6-B72D-9216728C5090}"/>
                </a:ext>
              </a:extLst>
            </p:cNvPr>
            <p:cNvSpPr txBox="1"/>
            <p:nvPr/>
          </p:nvSpPr>
          <p:spPr>
            <a:xfrm>
              <a:off x="3025062" y="3676590"/>
              <a:ext cx="1170816" cy="623248"/>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语义匹配失败</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记录新问法</a:t>
              </a:r>
            </a:p>
          </p:txBody>
        </p:sp>
        <p:sp>
          <p:nvSpPr>
            <p:cNvPr id="44" name="矩形 43">
              <a:extLst>
                <a:ext uri="{FF2B5EF4-FFF2-40B4-BE49-F238E27FC236}">
                  <a16:creationId xmlns="" xmlns:a16="http://schemas.microsoft.com/office/drawing/2014/main" id="{326F2513-D031-46B0-AF3E-E9D4535631E8}"/>
                </a:ext>
              </a:extLst>
            </p:cNvPr>
            <p:cNvSpPr/>
            <p:nvPr/>
          </p:nvSpPr>
          <p:spPr>
            <a:xfrm>
              <a:off x="1687959" y="3842126"/>
              <a:ext cx="1294925" cy="32442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答案</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cxnSp>
          <p:nvCxnSpPr>
            <p:cNvPr id="49" name="直接箭头连接符 48">
              <a:extLst>
                <a:ext uri="{FF2B5EF4-FFF2-40B4-BE49-F238E27FC236}">
                  <a16:creationId xmlns="" xmlns:a16="http://schemas.microsoft.com/office/drawing/2014/main" id="{7A73D25D-C356-431A-89F1-2DDDADD31A78}"/>
                </a:ext>
              </a:extLst>
            </p:cNvPr>
            <p:cNvCxnSpPr>
              <a:cxnSpLocks/>
              <a:stCxn id="41" idx="1"/>
              <a:endCxn id="44" idx="3"/>
            </p:cNvCxnSpPr>
            <p:nvPr/>
          </p:nvCxnSpPr>
          <p:spPr>
            <a:xfrm flipH="1">
              <a:off x="2982884" y="3999756"/>
              <a:ext cx="3618858" cy="458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 xmlns:a16="http://schemas.microsoft.com/office/drawing/2014/main" id="{51DC2AFC-C716-47D2-9806-234A58F440D9}"/>
              </a:ext>
            </a:extLst>
          </p:cNvPr>
          <p:cNvGrpSpPr/>
          <p:nvPr/>
        </p:nvGrpSpPr>
        <p:grpSpPr>
          <a:xfrm>
            <a:off x="4033401" y="3007286"/>
            <a:ext cx="7020408" cy="1022229"/>
            <a:chOff x="3020450" y="2255466"/>
            <a:chExt cx="5265306" cy="766672"/>
          </a:xfrm>
        </p:grpSpPr>
        <p:sp>
          <p:nvSpPr>
            <p:cNvPr id="34" name="矩形 33">
              <a:extLst>
                <a:ext uri="{FF2B5EF4-FFF2-40B4-BE49-F238E27FC236}">
                  <a16:creationId xmlns="" xmlns:a16="http://schemas.microsoft.com/office/drawing/2014/main" id="{0DA334BF-014B-42AE-8965-6658BCD562BF}"/>
                </a:ext>
              </a:extLst>
            </p:cNvPr>
            <p:cNvSpPr/>
            <p:nvPr/>
          </p:nvSpPr>
          <p:spPr>
            <a:xfrm>
              <a:off x="7285470" y="2741820"/>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 xmlns:a16="http://schemas.microsoft.com/office/drawing/2014/main" id="{9BABD40B-85E4-4621-BE06-9C3C550E2629}"/>
                </a:ext>
              </a:extLst>
            </p:cNvPr>
            <p:cNvSpPr txBox="1"/>
            <p:nvPr/>
          </p:nvSpPr>
          <p:spPr>
            <a:xfrm>
              <a:off x="3763530" y="2646786"/>
              <a:ext cx="1099661"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cxnSp>
          <p:nvCxnSpPr>
            <p:cNvPr id="22" name="连接符: 肘形 21">
              <a:extLst>
                <a:ext uri="{FF2B5EF4-FFF2-40B4-BE49-F238E27FC236}">
                  <a16:creationId xmlns="" xmlns:a16="http://schemas.microsoft.com/office/drawing/2014/main" id="{90910530-74D7-44E4-B86D-26F1023A3A57}"/>
                </a:ext>
              </a:extLst>
            </p:cNvPr>
            <p:cNvCxnSpPr>
              <a:cxnSpLocks/>
              <a:stCxn id="34" idx="1"/>
              <a:endCxn id="69" idx="2"/>
            </p:cNvCxnSpPr>
            <p:nvPr/>
          </p:nvCxnSpPr>
          <p:spPr>
            <a:xfrm rot="10800000">
              <a:off x="3020450" y="2255466"/>
              <a:ext cx="4265020" cy="626513"/>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 xmlns:a16="http://schemas.microsoft.com/office/drawing/2014/main" id="{5CB5C57A-17D6-4E17-ABC5-61A6FCEBE614}"/>
              </a:ext>
            </a:extLst>
          </p:cNvPr>
          <p:cNvGrpSpPr/>
          <p:nvPr/>
        </p:nvGrpSpPr>
        <p:grpSpPr>
          <a:xfrm>
            <a:off x="4033402" y="3007288"/>
            <a:ext cx="7022141" cy="1761268"/>
            <a:chOff x="3025052" y="2255466"/>
            <a:chExt cx="5266606" cy="1320951"/>
          </a:xfrm>
        </p:grpSpPr>
        <p:sp>
          <p:nvSpPr>
            <p:cNvPr id="39" name="文本框 38">
              <a:extLst>
                <a:ext uri="{FF2B5EF4-FFF2-40B4-BE49-F238E27FC236}">
                  <a16:creationId xmlns="" xmlns:a16="http://schemas.microsoft.com/office/drawing/2014/main" id="{D938C64C-777B-4297-AF2F-D6918223918E}"/>
                </a:ext>
              </a:extLst>
            </p:cNvPr>
            <p:cNvSpPr txBox="1"/>
            <p:nvPr/>
          </p:nvSpPr>
          <p:spPr>
            <a:xfrm>
              <a:off x="3738716" y="3159259"/>
              <a:ext cx="1170816" cy="253916"/>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语义匹配成功</a:t>
              </a:r>
            </a:p>
          </p:txBody>
        </p:sp>
        <p:sp>
          <p:nvSpPr>
            <p:cNvPr id="40" name="矩形 39">
              <a:extLst>
                <a:ext uri="{FF2B5EF4-FFF2-40B4-BE49-F238E27FC236}">
                  <a16:creationId xmlns="" xmlns:a16="http://schemas.microsoft.com/office/drawing/2014/main" id="{4D1BAA27-0860-4BDB-A598-F0D640E36B28}"/>
                </a:ext>
              </a:extLst>
            </p:cNvPr>
            <p:cNvSpPr/>
            <p:nvPr/>
          </p:nvSpPr>
          <p:spPr>
            <a:xfrm>
              <a:off x="7291372" y="3296099"/>
              <a:ext cx="1000286" cy="28031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客户问法</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cxnSp>
          <p:nvCxnSpPr>
            <p:cNvPr id="54" name="连接符: 肘形 53">
              <a:extLst>
                <a:ext uri="{FF2B5EF4-FFF2-40B4-BE49-F238E27FC236}">
                  <a16:creationId xmlns="" xmlns:a16="http://schemas.microsoft.com/office/drawing/2014/main" id="{DCB2855A-1520-45B5-8401-884F321EB5C1}"/>
                </a:ext>
              </a:extLst>
            </p:cNvPr>
            <p:cNvCxnSpPr>
              <a:cxnSpLocks/>
              <a:stCxn id="40" idx="1"/>
              <a:endCxn id="69" idx="2"/>
            </p:cNvCxnSpPr>
            <p:nvPr/>
          </p:nvCxnSpPr>
          <p:spPr>
            <a:xfrm rot="10800000">
              <a:off x="3025052" y="2255466"/>
              <a:ext cx="4266320" cy="118079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 xmlns:a16="http://schemas.microsoft.com/office/drawing/2014/main" id="{EEE924C6-8785-4A68-B370-4AC8F6329320}"/>
              </a:ext>
            </a:extLst>
          </p:cNvPr>
          <p:cNvGrpSpPr/>
          <p:nvPr/>
        </p:nvGrpSpPr>
        <p:grpSpPr>
          <a:xfrm>
            <a:off x="404087" y="2448334"/>
            <a:ext cx="3410839" cy="3130512"/>
            <a:chOff x="303065" y="1836250"/>
            <a:chExt cx="2558129" cy="2347884"/>
          </a:xfrm>
        </p:grpSpPr>
        <p:sp>
          <p:nvSpPr>
            <p:cNvPr id="48" name="椭圆 47">
              <a:extLst>
                <a:ext uri="{FF2B5EF4-FFF2-40B4-BE49-F238E27FC236}">
                  <a16:creationId xmlns="" xmlns:a16="http://schemas.microsoft.com/office/drawing/2014/main" id="{3372806B-8A07-4878-A9A7-7CA83D8D51B6}"/>
                </a:ext>
              </a:extLst>
            </p:cNvPr>
            <p:cNvSpPr/>
            <p:nvPr/>
          </p:nvSpPr>
          <p:spPr>
            <a:xfrm>
              <a:off x="2377588" y="1836250"/>
              <a:ext cx="483606" cy="2347884"/>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0" name="文本框 49">
              <a:extLst>
                <a:ext uri="{FF2B5EF4-FFF2-40B4-BE49-F238E27FC236}">
                  <a16:creationId xmlns="" xmlns:a16="http://schemas.microsoft.com/office/drawing/2014/main" id="{209E300D-E132-422F-9016-F02BE3108C89}"/>
                </a:ext>
              </a:extLst>
            </p:cNvPr>
            <p:cNvSpPr txBox="1"/>
            <p:nvPr/>
          </p:nvSpPr>
          <p:spPr>
            <a:xfrm>
              <a:off x="303065" y="2545516"/>
              <a:ext cx="2030478" cy="789447"/>
            </a:xfrm>
            <a:prstGeom prst="rect">
              <a:avLst/>
            </a:prstGeom>
            <a:noFill/>
          </p:spPr>
          <p:txBody>
            <a:bodyPr wrap="square" rtlCol="0">
              <a:sp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当问题与答案出现“多对一”时，自动触发深度学习</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（对多个问题进行聚类学习）</a:t>
              </a:r>
              <a:endPar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9" name="星形: 五角 58">
            <a:extLst>
              <a:ext uri="{FF2B5EF4-FFF2-40B4-BE49-F238E27FC236}">
                <a16:creationId xmlns="" xmlns:a16="http://schemas.microsoft.com/office/drawing/2014/main" id="{3E7095C7-ECFD-4E73-8867-F271FC937C9F}"/>
              </a:ext>
            </a:extLst>
          </p:cNvPr>
          <p:cNvSpPr/>
          <p:nvPr/>
        </p:nvSpPr>
        <p:spPr>
          <a:xfrm>
            <a:off x="888856" y="1146974"/>
            <a:ext cx="432000" cy="421653"/>
          </a:xfrm>
          <a:prstGeom prst="star5">
            <a:avLst/>
          </a:prstGeom>
          <a:solidFill>
            <a:srgbClr val="2D6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6931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righ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8C2F733-A597-4873-BA12-9B339DE9A4BE}"/>
              </a:ext>
            </a:extLst>
          </p:cNvPr>
          <p:cNvSpPr/>
          <p:nvPr/>
        </p:nvSpPr>
        <p:spPr>
          <a:xfrm>
            <a:off x="2735627" y="2243478"/>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latin typeface="微软雅黑" panose="020B0503020204020204" pitchFamily="34" charset="-122"/>
                <a:ea typeface="微软雅黑" panose="020B0503020204020204" pitchFamily="34" charset="-122"/>
              </a:rPr>
              <a:t>语音识别</a:t>
            </a:r>
          </a:p>
        </p:txBody>
      </p:sp>
      <p:sp>
        <p:nvSpPr>
          <p:cNvPr id="3" name="文本框 2">
            <a:extLst>
              <a:ext uri="{FF2B5EF4-FFF2-40B4-BE49-F238E27FC236}">
                <a16:creationId xmlns="" xmlns:a16="http://schemas.microsoft.com/office/drawing/2014/main" id="{C51FEBB5-E4F4-486C-B4A4-3CD65AF82DCE}"/>
              </a:ext>
            </a:extLst>
          </p:cNvPr>
          <p:cNvSpPr txBox="1"/>
          <p:nvPr/>
        </p:nvSpPr>
        <p:spPr>
          <a:xfrm>
            <a:off x="239349" y="1379381"/>
            <a:ext cx="1119848"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客户</a:t>
            </a:r>
            <a:r>
              <a:rPr lang="en-US" altLang="zh-CN" sz="1867" dirty="0">
                <a:latin typeface="微软雅黑" panose="020B0503020204020204" pitchFamily="34" charset="-122"/>
                <a:ea typeface="微软雅黑" panose="020B0503020204020204" pitchFamily="34" charset="-122"/>
              </a:rPr>
              <a:t>A</a:t>
            </a:r>
            <a:endParaRPr lang="zh-CN" altLang="en-US" sz="1867"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6160D69E-4398-479D-B602-D72D8BCFC80A}"/>
              </a:ext>
            </a:extLst>
          </p:cNvPr>
          <p:cNvSpPr/>
          <p:nvPr/>
        </p:nvSpPr>
        <p:spPr>
          <a:xfrm>
            <a:off x="2735627" y="2915552"/>
            <a:ext cx="1248139" cy="480053"/>
          </a:xfrm>
          <a:prstGeom prst="rect">
            <a:avLst/>
          </a:prstGeom>
          <a:noFill/>
          <a:ln>
            <a:solidFill>
              <a:srgbClr val="31859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声纹识别</a:t>
            </a:r>
          </a:p>
        </p:txBody>
      </p:sp>
      <p:sp>
        <p:nvSpPr>
          <p:cNvPr id="14" name="矩形 13">
            <a:extLst>
              <a:ext uri="{FF2B5EF4-FFF2-40B4-BE49-F238E27FC236}">
                <a16:creationId xmlns="" xmlns:a16="http://schemas.microsoft.com/office/drawing/2014/main" id="{196BAABF-018C-46A6-9A4B-64225181ABAC}"/>
              </a:ext>
            </a:extLst>
          </p:cNvPr>
          <p:cNvSpPr/>
          <p:nvPr/>
        </p:nvSpPr>
        <p:spPr>
          <a:xfrm>
            <a:off x="6905252" y="1209849"/>
            <a:ext cx="2290473" cy="10879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50000"/>
              </a:lnSpc>
            </a:pPr>
            <a:r>
              <a:rPr lang="en-US" altLang="zh-CN" sz="1867" dirty="0">
                <a:latin typeface="微软雅黑" panose="020B0503020204020204" pitchFamily="34" charset="-122"/>
                <a:ea typeface="微软雅黑" panose="020B0503020204020204" pitchFamily="34" charset="-122"/>
              </a:rPr>
              <a:t>NLP</a:t>
            </a:r>
            <a:r>
              <a:rPr lang="zh-CN" altLang="en-US" sz="1867" dirty="0">
                <a:latin typeface="微软雅黑" panose="020B0503020204020204" pitchFamily="34" charset="-122"/>
                <a:ea typeface="微软雅黑" panose="020B0503020204020204" pitchFamily="34" charset="-122"/>
              </a:rPr>
              <a:t>语义理解</a:t>
            </a:r>
            <a:endParaRPr lang="en-US" altLang="zh-CN" sz="1867" dirty="0">
              <a:latin typeface="微软雅黑" panose="020B0503020204020204" pitchFamily="34" charset="-122"/>
              <a:ea typeface="微软雅黑" panose="020B0503020204020204" pitchFamily="34" charset="-122"/>
            </a:endParaRPr>
          </a:p>
          <a:p>
            <a:pPr algn="ctr">
              <a:lnSpc>
                <a:spcPct val="150000"/>
              </a:lnSpc>
            </a:pPr>
            <a:r>
              <a:rPr lang="zh-CN" altLang="en-US" sz="1867" dirty="0">
                <a:latin typeface="微软雅黑" panose="020B0503020204020204" pitchFamily="34" charset="-122"/>
                <a:ea typeface="微软雅黑" panose="020B0503020204020204" pitchFamily="34" charset="-122"/>
              </a:rPr>
              <a:t>（含深度学习）</a:t>
            </a:r>
          </a:p>
        </p:txBody>
      </p:sp>
      <p:sp>
        <p:nvSpPr>
          <p:cNvPr id="22" name="矩形 21">
            <a:extLst>
              <a:ext uri="{FF2B5EF4-FFF2-40B4-BE49-F238E27FC236}">
                <a16:creationId xmlns="" xmlns:a16="http://schemas.microsoft.com/office/drawing/2014/main" id="{943ECFB0-7196-41A8-A9F8-1D5EA2599E29}"/>
              </a:ext>
            </a:extLst>
          </p:cNvPr>
          <p:cNvSpPr/>
          <p:nvPr/>
        </p:nvSpPr>
        <p:spPr>
          <a:xfrm>
            <a:off x="10832803" y="1513816"/>
            <a:ext cx="1008789" cy="480053"/>
          </a:xfrm>
          <a:prstGeom prst="rect">
            <a:avLst/>
          </a:prstGeom>
          <a:no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答案</a:t>
            </a:r>
          </a:p>
        </p:txBody>
      </p:sp>
      <p:sp>
        <p:nvSpPr>
          <p:cNvPr id="23" name="矩形 22">
            <a:extLst>
              <a:ext uri="{FF2B5EF4-FFF2-40B4-BE49-F238E27FC236}">
                <a16:creationId xmlns="" xmlns:a16="http://schemas.microsoft.com/office/drawing/2014/main" id="{0C1DAFDA-DCF4-43D3-A16E-14DC9715317C}"/>
              </a:ext>
            </a:extLst>
          </p:cNvPr>
          <p:cNvSpPr/>
          <p:nvPr/>
        </p:nvSpPr>
        <p:spPr>
          <a:xfrm>
            <a:off x="5435984" y="4811575"/>
            <a:ext cx="1248139" cy="48005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latin typeface="微软雅黑" panose="020B0503020204020204" pitchFamily="34" charset="-122"/>
                <a:ea typeface="微软雅黑" panose="020B0503020204020204" pitchFamily="34" charset="-122"/>
              </a:rPr>
              <a:t>语音合成</a:t>
            </a:r>
          </a:p>
        </p:txBody>
      </p:sp>
      <p:cxnSp>
        <p:nvCxnSpPr>
          <p:cNvPr id="24" name="直接箭头连接符 23">
            <a:extLst>
              <a:ext uri="{FF2B5EF4-FFF2-40B4-BE49-F238E27FC236}">
                <a16:creationId xmlns="" xmlns:a16="http://schemas.microsoft.com/office/drawing/2014/main" id="{977E349D-452F-4F66-BD7D-CDC29760D5D1}"/>
              </a:ext>
            </a:extLst>
          </p:cNvPr>
          <p:cNvCxnSpPr>
            <a:cxnSpLocks/>
            <a:stCxn id="3" idx="3"/>
          </p:cNvCxnSpPr>
          <p:nvPr/>
        </p:nvCxnSpPr>
        <p:spPr>
          <a:xfrm>
            <a:off x="1359197" y="1569209"/>
            <a:ext cx="5529008" cy="2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 xmlns:a16="http://schemas.microsoft.com/office/drawing/2014/main" id="{47C5A245-F44C-4DF2-9B64-62852BDCE203}"/>
              </a:ext>
            </a:extLst>
          </p:cNvPr>
          <p:cNvSpPr txBox="1"/>
          <p:nvPr/>
        </p:nvSpPr>
        <p:spPr>
          <a:xfrm>
            <a:off x="2720067" y="1235466"/>
            <a:ext cx="13515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文字咨询</a:t>
            </a:r>
          </a:p>
        </p:txBody>
      </p:sp>
      <p:cxnSp>
        <p:nvCxnSpPr>
          <p:cNvPr id="27" name="连接符: 肘形 26">
            <a:extLst>
              <a:ext uri="{FF2B5EF4-FFF2-40B4-BE49-F238E27FC236}">
                <a16:creationId xmlns="" xmlns:a16="http://schemas.microsoft.com/office/drawing/2014/main" id="{FAD2498B-ECE8-44FB-A20B-9617CE4A7912}"/>
              </a:ext>
            </a:extLst>
          </p:cNvPr>
          <p:cNvCxnSpPr>
            <a:cxnSpLocks/>
            <a:stCxn id="3" idx="3"/>
            <a:endCxn id="2" idx="1"/>
          </p:cNvCxnSpPr>
          <p:nvPr/>
        </p:nvCxnSpPr>
        <p:spPr>
          <a:xfrm>
            <a:off x="1359197" y="1569209"/>
            <a:ext cx="1376430" cy="914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 xmlns:a16="http://schemas.microsoft.com/office/drawing/2014/main" id="{B8D3D65E-1002-462C-BCBC-8D0409E41562}"/>
              </a:ext>
            </a:extLst>
          </p:cNvPr>
          <p:cNvSpPr txBox="1"/>
          <p:nvPr/>
        </p:nvSpPr>
        <p:spPr>
          <a:xfrm>
            <a:off x="1679510" y="2514862"/>
            <a:ext cx="110524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语音咨询</a:t>
            </a:r>
          </a:p>
        </p:txBody>
      </p:sp>
      <p:cxnSp>
        <p:nvCxnSpPr>
          <p:cNvPr id="31" name="连接符: 肘形 30">
            <a:extLst>
              <a:ext uri="{FF2B5EF4-FFF2-40B4-BE49-F238E27FC236}">
                <a16:creationId xmlns="" xmlns:a16="http://schemas.microsoft.com/office/drawing/2014/main" id="{8E21B336-AD8F-4956-9DB8-165FE4358D28}"/>
              </a:ext>
            </a:extLst>
          </p:cNvPr>
          <p:cNvCxnSpPr>
            <a:cxnSpLocks/>
            <a:stCxn id="2" idx="3"/>
          </p:cNvCxnSpPr>
          <p:nvPr/>
        </p:nvCxnSpPr>
        <p:spPr>
          <a:xfrm flipV="1">
            <a:off x="3983766" y="1584568"/>
            <a:ext cx="2904439" cy="8989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 xmlns:a16="http://schemas.microsoft.com/office/drawing/2014/main" id="{6EE36335-E7A8-4054-8BC3-1FE3EC667846}"/>
              </a:ext>
            </a:extLst>
          </p:cNvPr>
          <p:cNvCxnSpPr>
            <a:cxnSpLocks/>
            <a:stCxn id="14" idx="3"/>
            <a:endCxn id="22" idx="1"/>
          </p:cNvCxnSpPr>
          <p:nvPr/>
        </p:nvCxnSpPr>
        <p:spPr>
          <a:xfrm flipV="1">
            <a:off x="9195725" y="1753844"/>
            <a:ext cx="16370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 xmlns:a16="http://schemas.microsoft.com/office/drawing/2014/main" id="{777DE85F-C128-454C-A3DD-0CDB6BA1631C}"/>
              </a:ext>
            </a:extLst>
          </p:cNvPr>
          <p:cNvCxnSpPr>
            <a:cxnSpLocks/>
            <a:stCxn id="22" idx="2"/>
            <a:endCxn id="3" idx="2"/>
          </p:cNvCxnSpPr>
          <p:nvPr/>
        </p:nvCxnSpPr>
        <p:spPr>
          <a:xfrm rot="5400000" flipH="1">
            <a:off x="5950820" y="-3392509"/>
            <a:ext cx="234832" cy="10537925"/>
          </a:xfrm>
          <a:prstGeom prst="bentConnector3">
            <a:avLst>
              <a:gd name="adj1" fmla="val -97346"/>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 xmlns:a16="http://schemas.microsoft.com/office/drawing/2014/main" id="{52EC4201-30DE-4E13-90F1-05148D35BD8D}"/>
              </a:ext>
            </a:extLst>
          </p:cNvPr>
          <p:cNvSpPr txBox="1"/>
          <p:nvPr/>
        </p:nvSpPr>
        <p:spPr>
          <a:xfrm>
            <a:off x="5435984" y="3798911"/>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文字回复</a:t>
            </a:r>
          </a:p>
        </p:txBody>
      </p:sp>
      <p:cxnSp>
        <p:nvCxnSpPr>
          <p:cNvPr id="49" name="连接符: 肘形 48">
            <a:extLst>
              <a:ext uri="{FF2B5EF4-FFF2-40B4-BE49-F238E27FC236}">
                <a16:creationId xmlns="" xmlns:a16="http://schemas.microsoft.com/office/drawing/2014/main" id="{A2938304-732D-49CB-AA67-D01C941A7714}"/>
              </a:ext>
            </a:extLst>
          </p:cNvPr>
          <p:cNvCxnSpPr>
            <a:cxnSpLocks/>
            <a:stCxn id="22" idx="2"/>
            <a:endCxn id="23" idx="3"/>
          </p:cNvCxnSpPr>
          <p:nvPr/>
        </p:nvCxnSpPr>
        <p:spPr>
          <a:xfrm rot="5400000">
            <a:off x="7481795" y="1196197"/>
            <a:ext cx="3057732" cy="4653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 xmlns:a16="http://schemas.microsoft.com/office/drawing/2014/main" id="{58ADFDC2-C0A9-4F95-8BCA-E4BADFCBCFC4}"/>
              </a:ext>
            </a:extLst>
          </p:cNvPr>
          <p:cNvCxnSpPr>
            <a:cxnSpLocks/>
            <a:stCxn id="23" idx="1"/>
            <a:endCxn id="3" idx="2"/>
          </p:cNvCxnSpPr>
          <p:nvPr/>
        </p:nvCxnSpPr>
        <p:spPr>
          <a:xfrm rot="10800000">
            <a:off x="799274" y="1759038"/>
            <a:ext cx="4636711" cy="3292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 xmlns:a16="http://schemas.microsoft.com/office/drawing/2014/main" id="{9F26CDB1-4B36-49D5-9FF3-5EAB737ADC16}"/>
              </a:ext>
            </a:extLst>
          </p:cNvPr>
          <p:cNvSpPr txBox="1"/>
          <p:nvPr/>
        </p:nvSpPr>
        <p:spPr>
          <a:xfrm>
            <a:off x="2928063" y="4626908"/>
            <a:ext cx="184008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语音回复</a:t>
            </a:r>
          </a:p>
        </p:txBody>
      </p:sp>
      <p:cxnSp>
        <p:nvCxnSpPr>
          <p:cNvPr id="66" name="连接符: 肘形 65">
            <a:extLst>
              <a:ext uri="{FF2B5EF4-FFF2-40B4-BE49-F238E27FC236}">
                <a16:creationId xmlns="" xmlns:a16="http://schemas.microsoft.com/office/drawing/2014/main" id="{837476D4-CDD2-45E5-80BF-FF9402EE590F}"/>
              </a:ext>
            </a:extLst>
          </p:cNvPr>
          <p:cNvCxnSpPr>
            <a:cxnSpLocks/>
            <a:stCxn id="3" idx="3"/>
            <a:endCxn id="11" idx="1"/>
          </p:cNvCxnSpPr>
          <p:nvPr/>
        </p:nvCxnSpPr>
        <p:spPr>
          <a:xfrm>
            <a:off x="1359197" y="1569209"/>
            <a:ext cx="1376430" cy="158637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 xmlns:a16="http://schemas.microsoft.com/office/drawing/2014/main" id="{326BCDC4-1965-4EDB-9D95-A5807C634EA0}"/>
              </a:ext>
            </a:extLst>
          </p:cNvPr>
          <p:cNvCxnSpPr>
            <a:cxnSpLocks/>
            <a:stCxn id="11" idx="3"/>
          </p:cNvCxnSpPr>
          <p:nvPr/>
        </p:nvCxnSpPr>
        <p:spPr>
          <a:xfrm flipV="1">
            <a:off x="3983766" y="1596539"/>
            <a:ext cx="2904439" cy="1559040"/>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 xmlns:a16="http://schemas.microsoft.com/office/drawing/2014/main" id="{BB32194D-F1F1-4A08-AA96-1339A316887C}"/>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功能整合逻辑</a:t>
            </a:r>
            <a:endParaRPr lang="zh-CN" altLang="en-US" sz="2133" dirty="0">
              <a:solidFill>
                <a:schemeClr val="bg1"/>
              </a:solidFill>
              <a:latin typeface="微软雅黑" charset="0"/>
              <a:ea typeface="微软雅黑" charset="0"/>
            </a:endParaRPr>
          </a:p>
        </p:txBody>
      </p:sp>
      <p:sp>
        <p:nvSpPr>
          <p:cNvPr id="45" name="矩形 44">
            <a:extLst>
              <a:ext uri="{FF2B5EF4-FFF2-40B4-BE49-F238E27FC236}">
                <a16:creationId xmlns="" xmlns:a16="http://schemas.microsoft.com/office/drawing/2014/main" id="{40A7B2ED-979C-4187-A8A8-3AD2AAEF9388}"/>
              </a:ext>
            </a:extLst>
          </p:cNvPr>
          <p:cNvSpPr/>
          <p:nvPr/>
        </p:nvSpPr>
        <p:spPr>
          <a:xfrm>
            <a:off x="799274" y="5798426"/>
            <a:ext cx="559924" cy="336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867"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 xmlns:a16="http://schemas.microsoft.com/office/drawing/2014/main" id="{5FE35C10-2430-4884-8036-B7469637A99B}"/>
              </a:ext>
            </a:extLst>
          </p:cNvPr>
          <p:cNvSpPr txBox="1"/>
          <p:nvPr/>
        </p:nvSpPr>
        <p:spPr>
          <a:xfrm>
            <a:off x="1359197" y="5761311"/>
            <a:ext cx="259228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腾讯可提供能力</a:t>
            </a:r>
          </a:p>
        </p:txBody>
      </p:sp>
    </p:spTree>
    <p:extLst>
      <p:ext uri="{BB962C8B-B14F-4D97-AF65-F5344CB8AC3E}">
        <p14:creationId xmlns:p14="http://schemas.microsoft.com/office/powerpoint/2010/main" val="173491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 xmlns:a16="http://schemas.microsoft.com/office/drawing/2014/main"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产品模式</a:t>
            </a:r>
          </a:p>
        </p:txBody>
      </p:sp>
      <p:sp>
        <p:nvSpPr>
          <p:cNvPr id="7" name="文本框 6">
            <a:extLst>
              <a:ext uri="{FF2B5EF4-FFF2-40B4-BE49-F238E27FC236}">
                <a16:creationId xmlns="" xmlns:a16="http://schemas.microsoft.com/office/drawing/2014/main" id="{D972CE4A-8A02-42C7-A870-856DDEF6A969}"/>
              </a:ext>
            </a:extLst>
          </p:cNvPr>
          <p:cNvSpPr txBox="1"/>
          <p:nvPr/>
        </p:nvSpPr>
        <p:spPr>
          <a:xfrm>
            <a:off x="335361" y="4809848"/>
            <a:ext cx="2317092" cy="1372683"/>
          </a:xfrm>
          <a:prstGeom prst="rect">
            <a:avLst/>
          </a:prstGeom>
          <a:noFill/>
        </p:spPr>
        <p:txBody>
          <a:bodyPr wrap="square" lIns="192000" rtlCol="0">
            <a:spAutoFit/>
          </a:bodyPr>
          <a:lstStyle/>
          <a:p>
            <a:pPr>
              <a:lnSpc>
                <a:spcPct val="130000"/>
              </a:lnSpc>
            </a:pPr>
            <a:r>
              <a:rPr lang="zh-CN" altLang="en-US" sz="1600" b="1" dirty="0">
                <a:solidFill>
                  <a:schemeClr val="accent1"/>
                </a:solidFill>
                <a:latin typeface="微软雅黑" panose="020B0503020204020204" pitchFamily="34" charset="-122"/>
                <a:ea typeface="微软雅黑" panose="020B0503020204020204" pitchFamily="34" charset="-122"/>
              </a:rPr>
              <a:t>个性化项目开发：</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基础功能开发</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周边系统对接</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FontTx/>
              <a:buAutoNum type="arabicPeriod"/>
            </a:pPr>
            <a:r>
              <a:rPr lang="zh-CN" altLang="en-US" sz="1600" dirty="0">
                <a:latin typeface="微软雅黑" panose="020B0503020204020204" pitchFamily="34" charset="-122"/>
                <a:ea typeface="微软雅黑" panose="020B0503020204020204" pitchFamily="34" charset="-122"/>
              </a:rPr>
              <a:t>腾讯能力嵌入</a:t>
            </a:r>
            <a:endParaRPr lang="en-US" altLang="zh-CN"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A333AB64-CBC8-4CFD-B8B2-1613F6633054}"/>
              </a:ext>
            </a:extLst>
          </p:cNvPr>
          <p:cNvSpPr txBox="1"/>
          <p:nvPr/>
        </p:nvSpPr>
        <p:spPr>
          <a:xfrm>
            <a:off x="2717943" y="4777792"/>
            <a:ext cx="3193792" cy="1692771"/>
          </a:xfrm>
          <a:prstGeom prst="rect">
            <a:avLst/>
          </a:prstGeom>
          <a:noFill/>
        </p:spPr>
        <p:txBody>
          <a:bodyPr wrap="square" rtlCol="0">
            <a:spAutoFit/>
          </a:bodyPr>
          <a:lstStyle/>
          <a:p>
            <a:pPr>
              <a:lnSpc>
                <a:spcPct val="130000"/>
              </a:lnSpc>
            </a:pPr>
            <a:r>
              <a:rPr lang="en-US" altLang="zh-CN" sz="1600" b="1" dirty="0">
                <a:solidFill>
                  <a:schemeClr val="accent1"/>
                </a:solidFill>
                <a:latin typeface="微软雅黑" panose="020B0503020204020204" pitchFamily="34" charset="-122"/>
                <a:ea typeface="微软雅黑" panose="020B0503020204020204" pitchFamily="34" charset="-122"/>
              </a:rPr>
              <a:t>AI</a:t>
            </a:r>
            <a:r>
              <a:rPr lang="zh-CN" altLang="en-US" sz="1600" b="1" dirty="0">
                <a:solidFill>
                  <a:schemeClr val="accent1"/>
                </a:solidFill>
                <a:latin typeface="微软雅黑" panose="020B0503020204020204" pitchFamily="34" charset="-122"/>
                <a:ea typeface="微软雅黑" panose="020B0503020204020204" pitchFamily="34" charset="-122"/>
              </a:rPr>
              <a:t> 能力输出：</a:t>
            </a:r>
            <a:endParaRPr lang="en-US" altLang="zh-CN" sz="1600" b="1" dirty="0">
              <a:solidFill>
                <a:schemeClr val="accent1"/>
              </a:solidFill>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自学习</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深度学习</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en-US" altLang="zh-CN" sz="1600" dirty="0">
                <a:latin typeface="微软雅黑" panose="020B0503020204020204" pitchFamily="34" charset="-122"/>
                <a:ea typeface="微软雅黑" panose="020B0503020204020204" pitchFamily="34" charset="-122"/>
              </a:rPr>
              <a:t>NLP</a:t>
            </a:r>
            <a:r>
              <a:rPr lang="zh-CN" altLang="en-US" sz="1600" dirty="0">
                <a:latin typeface="微软雅黑" panose="020B0503020204020204" pitchFamily="34" charset="-122"/>
                <a:ea typeface="微软雅黑" panose="020B0503020204020204" pitchFamily="34" charset="-122"/>
              </a:rPr>
              <a:t>解析（从客户问法到标准问题的识别匹配）</a:t>
            </a:r>
            <a:endParaRPr lang="en-US" altLang="zh-CN" sz="1600" dirty="0">
              <a:latin typeface="微软雅黑" panose="020B0503020204020204" pitchFamily="34" charset="-122"/>
              <a:ea typeface="微软雅黑" panose="020B0503020204020204" pitchFamily="34" charset="-122"/>
            </a:endParaRPr>
          </a:p>
          <a:p>
            <a:pPr marL="239994" indent="-287993">
              <a:lnSpc>
                <a:spcPct val="130000"/>
              </a:lnSpc>
              <a:buAutoNum type="arabicPeriod"/>
            </a:pPr>
            <a:r>
              <a:rPr lang="zh-CN" altLang="en-US" sz="1600" dirty="0">
                <a:latin typeface="微软雅黑" panose="020B0503020204020204" pitchFamily="34" charset="-122"/>
                <a:ea typeface="微软雅黑" panose="020B0503020204020204" pitchFamily="34" charset="-122"/>
              </a:rPr>
              <a:t>语音识别、语音合成等</a:t>
            </a:r>
            <a:endParaRPr lang="en-US" altLang="zh-CN"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 xmlns:a16="http://schemas.microsoft.com/office/drawing/2014/main" id="{C4C158AF-890A-48DB-AC92-22BEDA42EA59}"/>
              </a:ext>
            </a:extLst>
          </p:cNvPr>
          <p:cNvSpPr txBox="1"/>
          <p:nvPr/>
        </p:nvSpPr>
        <p:spPr>
          <a:xfrm>
            <a:off x="3410706" y="1712843"/>
            <a:ext cx="1760697" cy="465833"/>
          </a:xfrm>
          <a:prstGeom prst="rect">
            <a:avLst/>
          </a:prstGeom>
          <a:noFill/>
        </p:spPr>
        <p:txBody>
          <a:bodyPr wrap="square" rtlCol="0">
            <a:spAutoFit/>
          </a:bodyPr>
          <a:lstStyle/>
          <a:p>
            <a:pPr>
              <a:lnSpc>
                <a:spcPct val="130000"/>
              </a:lnSpc>
            </a:pPr>
            <a:r>
              <a:rPr lang="zh-CN" altLang="en-US" sz="1867" dirty="0">
                <a:solidFill>
                  <a:schemeClr val="tx1">
                    <a:lumMod val="65000"/>
                    <a:lumOff val="35000"/>
                  </a:schemeClr>
                </a:solidFill>
                <a:latin typeface="微软雅黑" panose="020B0503020204020204" pitchFamily="34" charset="-122"/>
                <a:ea typeface="微软雅黑" panose="020B0503020204020204" pitchFamily="34" charset="-122"/>
              </a:rPr>
              <a:t>业务需求方</a:t>
            </a:r>
          </a:p>
        </p:txBody>
      </p:sp>
      <p:sp>
        <p:nvSpPr>
          <p:cNvPr id="5" name="矩形 4">
            <a:extLst>
              <a:ext uri="{FF2B5EF4-FFF2-40B4-BE49-F238E27FC236}">
                <a16:creationId xmlns="" xmlns:a16="http://schemas.microsoft.com/office/drawing/2014/main" id="{49F69172-96D3-4C62-9247-3515C9E4E155}"/>
              </a:ext>
            </a:extLst>
          </p:cNvPr>
          <p:cNvSpPr/>
          <p:nvPr/>
        </p:nvSpPr>
        <p:spPr>
          <a:xfrm>
            <a:off x="6318424" y="1687334"/>
            <a:ext cx="5472608" cy="1511399"/>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rPr>
              <a:t>XX</a:t>
            </a: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机构在线客服系统</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 xmlns:a16="http://schemas.microsoft.com/office/drawing/2014/main" id="{3410B82E-5B0B-431D-8843-1D3B7C39BE0A}"/>
              </a:ext>
            </a:extLst>
          </p:cNvPr>
          <p:cNvSpPr/>
          <p:nvPr/>
        </p:nvSpPr>
        <p:spPr>
          <a:xfrm>
            <a:off x="9130598" y="2512108"/>
            <a:ext cx="1336237"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知识库维护</a:t>
            </a:r>
          </a:p>
        </p:txBody>
      </p:sp>
      <p:sp>
        <p:nvSpPr>
          <p:cNvPr id="20" name="矩形 19">
            <a:extLst>
              <a:ext uri="{FF2B5EF4-FFF2-40B4-BE49-F238E27FC236}">
                <a16:creationId xmlns="" xmlns:a16="http://schemas.microsoft.com/office/drawing/2014/main" id="{371AB1CA-078E-4E6E-AE35-55783B598A63}"/>
              </a:ext>
            </a:extLst>
          </p:cNvPr>
          <p:cNvSpPr/>
          <p:nvPr/>
        </p:nvSpPr>
        <p:spPr>
          <a:xfrm>
            <a:off x="7902723"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人工客服</a:t>
            </a:r>
          </a:p>
        </p:txBody>
      </p:sp>
      <p:sp>
        <p:nvSpPr>
          <p:cNvPr id="21" name="矩形 20">
            <a:extLst>
              <a:ext uri="{FF2B5EF4-FFF2-40B4-BE49-F238E27FC236}">
                <a16:creationId xmlns="" xmlns:a16="http://schemas.microsoft.com/office/drawing/2014/main" id="{39A5FB2D-5E76-417B-B7B2-D8EE61328052}"/>
              </a:ext>
            </a:extLst>
          </p:cNvPr>
          <p:cNvSpPr/>
          <p:nvPr/>
        </p:nvSpPr>
        <p:spPr>
          <a:xfrm>
            <a:off x="6471615"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渠道对接</a:t>
            </a:r>
          </a:p>
        </p:txBody>
      </p:sp>
      <p:sp>
        <p:nvSpPr>
          <p:cNvPr id="22" name="矩形 21">
            <a:extLst>
              <a:ext uri="{FF2B5EF4-FFF2-40B4-BE49-F238E27FC236}">
                <a16:creationId xmlns="" xmlns:a16="http://schemas.microsoft.com/office/drawing/2014/main" id="{555F7212-6943-433C-B0BA-F2D539CE85EB}"/>
              </a:ext>
            </a:extLst>
          </p:cNvPr>
          <p:cNvSpPr/>
          <p:nvPr/>
        </p:nvSpPr>
        <p:spPr>
          <a:xfrm>
            <a:off x="10591021" y="2512108"/>
            <a:ext cx="1104000" cy="528000"/>
          </a:xfrm>
          <a:prstGeom prst="rect">
            <a:avLst/>
          </a:prstGeom>
          <a:noFill/>
          <a:ln w="12700">
            <a:solidFill>
              <a:srgbClr val="2D6B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统计报表</a:t>
            </a:r>
          </a:p>
        </p:txBody>
      </p:sp>
      <p:sp>
        <p:nvSpPr>
          <p:cNvPr id="23" name="矩形 22">
            <a:extLst>
              <a:ext uri="{FF2B5EF4-FFF2-40B4-BE49-F238E27FC236}">
                <a16:creationId xmlns="" xmlns:a16="http://schemas.microsoft.com/office/drawing/2014/main" id="{E269FB0A-DD87-48FF-92D7-EA92DA42D3C9}"/>
              </a:ext>
            </a:extLst>
          </p:cNvPr>
          <p:cNvSpPr/>
          <p:nvPr/>
        </p:nvSpPr>
        <p:spPr>
          <a:xfrm>
            <a:off x="6604511"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-NLP</a:t>
            </a:r>
            <a:r>
              <a:rPr lang="zh-CN" altLang="en-US" sz="1600" dirty="0">
                <a:solidFill>
                  <a:schemeClr val="bg1"/>
                </a:solidFill>
                <a:latin typeface="微软雅黑" panose="020B0503020204020204" pitchFamily="34" charset="-122"/>
                <a:ea typeface="微软雅黑" panose="020B0503020204020204" pitchFamily="34" charset="-122"/>
              </a:rPr>
              <a:t>语义分析能力</a:t>
            </a:r>
          </a:p>
        </p:txBody>
      </p:sp>
      <p:sp>
        <p:nvSpPr>
          <p:cNvPr id="24" name="矩形 23">
            <a:extLst>
              <a:ext uri="{FF2B5EF4-FFF2-40B4-BE49-F238E27FC236}">
                <a16:creationId xmlns="" xmlns:a16="http://schemas.microsoft.com/office/drawing/2014/main" id="{CD09A54C-65DA-4D59-A806-67EA002D2A90}"/>
              </a:ext>
            </a:extLst>
          </p:cNvPr>
          <p:cNvSpPr/>
          <p:nvPr/>
        </p:nvSpPr>
        <p:spPr>
          <a:xfrm>
            <a:off x="8265363" y="3578370"/>
            <a:ext cx="1482719" cy="678645"/>
          </a:xfrm>
          <a:prstGeom prst="rect">
            <a:avLst/>
          </a:prstGeom>
          <a:solidFill>
            <a:srgbClr val="2D6BB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lnSpc>
                <a:spcPct val="125000"/>
              </a:lnSpc>
            </a:pPr>
            <a:r>
              <a:rPr lang="zh-CN" altLang="en-US" sz="1600" dirty="0">
                <a:solidFill>
                  <a:schemeClr val="bg1"/>
                </a:solidFill>
                <a:latin typeface="微软雅黑" panose="020B0503020204020204" pitchFamily="34" charset="-122"/>
                <a:ea typeface="微软雅黑" panose="020B0503020204020204" pitchFamily="34" charset="-122"/>
              </a:rPr>
              <a:t>腾讯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机器自学习能力</a:t>
            </a:r>
          </a:p>
        </p:txBody>
      </p:sp>
      <p:sp>
        <p:nvSpPr>
          <p:cNvPr id="25" name="文本框 24">
            <a:extLst>
              <a:ext uri="{FF2B5EF4-FFF2-40B4-BE49-F238E27FC236}">
                <a16:creationId xmlns="" xmlns:a16="http://schemas.microsoft.com/office/drawing/2014/main" id="{B25C0F11-45FB-427C-AD6C-85C59973A9B0}"/>
              </a:ext>
            </a:extLst>
          </p:cNvPr>
          <p:cNvSpPr txBox="1"/>
          <p:nvPr/>
        </p:nvSpPr>
        <p:spPr>
          <a:xfrm>
            <a:off x="6293023" y="4540475"/>
            <a:ext cx="5523411" cy="1692771"/>
          </a:xfrm>
          <a:prstGeom prst="rect">
            <a:avLst/>
          </a:prstGeom>
          <a:noFill/>
        </p:spPr>
        <p:txBody>
          <a:bodyPr wrap="square" rtlCol="0">
            <a:spAutoFit/>
          </a:bodyPr>
          <a:lstStyle/>
          <a:p>
            <a:pPr>
              <a:lnSpc>
                <a:spcPct val="130000"/>
              </a:lnSpc>
            </a:pPr>
            <a:r>
              <a:rPr lang="zh-CN" altLang="en-US" sz="1600" dirty="0">
                <a:latin typeface="微软雅黑" panose="020B0503020204020204" pitchFamily="34" charset="-122"/>
                <a:ea typeface="微软雅黑" panose="020B0503020204020204" pitchFamily="34" charset="-122"/>
              </a:rPr>
              <a:t>整合腾讯能力后能给智能客服系统带来的改变：</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从添加新的</a:t>
            </a:r>
            <a:r>
              <a:rPr lang="en-US" altLang="zh-CN" sz="1600" dirty="0">
                <a:latin typeface="微软雅黑" panose="020B0503020204020204" pitchFamily="34" charset="-122"/>
                <a:ea typeface="微软雅黑" panose="020B0503020204020204" pitchFamily="34" charset="-122"/>
              </a:rPr>
              <a:t>Q&amp;A</a:t>
            </a:r>
            <a:r>
              <a:rPr lang="zh-CN" altLang="en-US" sz="1600" dirty="0">
                <a:latin typeface="微软雅黑" panose="020B0503020204020204" pitchFamily="34" charset="-122"/>
                <a:ea typeface="微软雅黑" panose="020B0503020204020204" pitchFamily="34" charset="-122"/>
              </a:rPr>
              <a:t>到智能客服可用的等待时间短：隔天生效，全过程机器学习处理，不用人工标识</a:t>
            </a:r>
            <a:endParaRPr lang="en-US" altLang="zh-CN" sz="1600" dirty="0">
              <a:latin typeface="微软雅黑" panose="020B0503020204020204" pitchFamily="34" charset="-122"/>
              <a:ea typeface="微软雅黑" panose="020B0503020204020204" pitchFamily="34" charset="-122"/>
            </a:endParaRPr>
          </a:p>
          <a:p>
            <a:pPr marL="304792" indent="-304792">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对于统一答案的不同问法，自动进行深度聚类自学习，增强对于客户的问法理解能力</a:t>
            </a:r>
          </a:p>
        </p:txBody>
      </p:sp>
      <p:sp>
        <p:nvSpPr>
          <p:cNvPr id="17" name="椭圆 16">
            <a:extLst>
              <a:ext uri="{FF2B5EF4-FFF2-40B4-BE49-F238E27FC236}">
                <a16:creationId xmlns="" xmlns:a16="http://schemas.microsoft.com/office/drawing/2014/main" id="{E3778A96-8F7C-478D-BD04-7ABCBC861DDD}"/>
              </a:ext>
            </a:extLst>
          </p:cNvPr>
          <p:cNvSpPr/>
          <p:nvPr/>
        </p:nvSpPr>
        <p:spPr>
          <a:xfrm>
            <a:off x="1606907" y="1682388"/>
            <a:ext cx="1776000" cy="1776000"/>
          </a:xfrm>
          <a:prstGeom prst="ellipse">
            <a:avLst/>
          </a:prstGeom>
          <a:solidFill>
            <a:srgbClr val="FF0000">
              <a:alpha val="28000"/>
            </a:srgb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金融机构</a:t>
            </a:r>
          </a:p>
        </p:txBody>
      </p:sp>
      <p:sp>
        <p:nvSpPr>
          <p:cNvPr id="28" name="椭圆 27">
            <a:extLst>
              <a:ext uri="{FF2B5EF4-FFF2-40B4-BE49-F238E27FC236}">
                <a16:creationId xmlns="" xmlns:a16="http://schemas.microsoft.com/office/drawing/2014/main" id="{2ED07C3B-1CA5-456E-B661-24506925E0F3}"/>
              </a:ext>
            </a:extLst>
          </p:cNvPr>
          <p:cNvSpPr/>
          <p:nvPr/>
        </p:nvSpPr>
        <p:spPr>
          <a:xfrm>
            <a:off x="923168" y="2879076"/>
            <a:ext cx="1776000" cy="1776000"/>
          </a:xfrm>
          <a:prstGeom prst="ellipse">
            <a:avLst/>
          </a:prstGeom>
          <a:solidFill>
            <a:schemeClr val="accent4">
              <a:alpha val="28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p>
        </p:txBody>
      </p:sp>
      <p:sp>
        <p:nvSpPr>
          <p:cNvPr id="29" name="文本框 28">
            <a:extLst>
              <a:ext uri="{FF2B5EF4-FFF2-40B4-BE49-F238E27FC236}">
                <a16:creationId xmlns="" xmlns:a16="http://schemas.microsoft.com/office/drawing/2014/main" id="{2DFD2A27-E442-456D-94F9-B68489177B0B}"/>
              </a:ext>
            </a:extLst>
          </p:cNvPr>
          <p:cNvSpPr txBox="1"/>
          <p:nvPr/>
        </p:nvSpPr>
        <p:spPr>
          <a:xfrm>
            <a:off x="1055333" y="3474438"/>
            <a:ext cx="1511671" cy="666977"/>
          </a:xfrm>
          <a:prstGeom prst="rect">
            <a:avLst/>
          </a:prstGeom>
          <a:noFill/>
        </p:spPr>
        <p:txBody>
          <a:bodyPr wrap="square" rtlCol="0">
            <a:sp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行业软件</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开发商</a:t>
            </a:r>
          </a:p>
        </p:txBody>
      </p:sp>
      <p:sp>
        <p:nvSpPr>
          <p:cNvPr id="30" name="椭圆 29">
            <a:extLst>
              <a:ext uri="{FF2B5EF4-FFF2-40B4-BE49-F238E27FC236}">
                <a16:creationId xmlns="" xmlns:a16="http://schemas.microsoft.com/office/drawing/2014/main" id="{10A5200A-F9ED-4639-90F9-B964C2D30684}"/>
              </a:ext>
            </a:extLst>
          </p:cNvPr>
          <p:cNvSpPr/>
          <p:nvPr/>
        </p:nvSpPr>
        <p:spPr>
          <a:xfrm>
            <a:off x="2385592" y="2863027"/>
            <a:ext cx="1776000" cy="1776000"/>
          </a:xfrm>
          <a:prstGeom prst="ellipse">
            <a:avLst/>
          </a:prstGeom>
          <a:solidFill>
            <a:srgbClr val="2D6BB1">
              <a:alpha val="28000"/>
            </a:srgbClr>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rPr>
              <a:t>腾讯</a:t>
            </a:r>
            <a:endParaRPr lang="en-US" altLang="zh-CN"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不完整圆 31">
            <a:extLst>
              <a:ext uri="{FF2B5EF4-FFF2-40B4-BE49-F238E27FC236}">
                <a16:creationId xmlns="" xmlns:a16="http://schemas.microsoft.com/office/drawing/2014/main" id="{8FC67C3B-A329-4BDF-8BBD-26952348A9FB}"/>
              </a:ext>
            </a:extLst>
          </p:cNvPr>
          <p:cNvSpPr/>
          <p:nvPr/>
        </p:nvSpPr>
        <p:spPr>
          <a:xfrm rot="12910439">
            <a:off x="7012258" y="2204035"/>
            <a:ext cx="1364031" cy="1384213"/>
          </a:xfrm>
          <a:prstGeom prst="pie">
            <a:avLst>
              <a:gd name="adj1" fmla="val 11144038"/>
              <a:gd name="adj2" fmla="val 1540470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弧形 25">
            <a:extLst>
              <a:ext uri="{FF2B5EF4-FFF2-40B4-BE49-F238E27FC236}">
                <a16:creationId xmlns="" xmlns:a16="http://schemas.microsoft.com/office/drawing/2014/main" id="{D56F738D-076E-4A8E-9F40-31235D117173}"/>
              </a:ext>
            </a:extLst>
          </p:cNvPr>
          <p:cNvSpPr/>
          <p:nvPr/>
        </p:nvSpPr>
        <p:spPr>
          <a:xfrm flipV="1">
            <a:off x="6199766" y="2405891"/>
            <a:ext cx="1482719"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a:extLst>
              <a:ext uri="{FF2B5EF4-FFF2-40B4-BE49-F238E27FC236}">
                <a16:creationId xmlns="" xmlns:a16="http://schemas.microsoft.com/office/drawing/2014/main" id="{7DACDF15-FEFC-4D41-B183-8B36255F3BBD}"/>
              </a:ext>
            </a:extLst>
          </p:cNvPr>
          <p:cNvSpPr/>
          <p:nvPr/>
        </p:nvSpPr>
        <p:spPr>
          <a:xfrm flipH="1" flipV="1">
            <a:off x="7682482" y="2377304"/>
            <a:ext cx="3813413" cy="103767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3" name="矩形 32">
            <a:extLst>
              <a:ext uri="{FF2B5EF4-FFF2-40B4-BE49-F238E27FC236}">
                <a16:creationId xmlns="" xmlns:a16="http://schemas.microsoft.com/office/drawing/2014/main" id="{E4C3648A-6F4B-4283-A9C3-E13546FD9D4D}"/>
              </a:ext>
            </a:extLst>
          </p:cNvPr>
          <p:cNvSpPr/>
          <p:nvPr/>
        </p:nvSpPr>
        <p:spPr>
          <a:xfrm>
            <a:off x="9942423" y="3549783"/>
            <a:ext cx="1620957" cy="732508"/>
          </a:xfrm>
          <a:prstGeom prst="rect">
            <a:avLst/>
          </a:prstGeom>
        </p:spPr>
        <p:txBody>
          <a:bodyPr wrap="none">
            <a:spAutoFit/>
          </a:bodyPr>
          <a:lstStyle/>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能力输出方式：</a:t>
            </a:r>
            <a:endParaRPr lang="en-US" altLang="zh-CN" sz="1600" b="1" dirty="0">
              <a:solidFill>
                <a:srgbClr val="2D6BB1"/>
              </a:solidFill>
              <a:latin typeface="微软雅黑" panose="020B0503020204020204" pitchFamily="34" charset="-122"/>
              <a:ea typeface="微软雅黑" panose="020B0503020204020204" pitchFamily="34" charset="-122"/>
            </a:endParaRPr>
          </a:p>
          <a:p>
            <a:pPr>
              <a:lnSpc>
                <a:spcPct val="130000"/>
              </a:lnSpc>
            </a:pPr>
            <a:r>
              <a:rPr lang="zh-CN" altLang="en-US" sz="1600" b="1" dirty="0">
                <a:solidFill>
                  <a:srgbClr val="2D6BB1"/>
                </a:solidFill>
                <a:latin typeface="微软雅黑" panose="020B0503020204020204" pitchFamily="34" charset="-122"/>
                <a:ea typeface="微软雅黑" panose="020B0503020204020204" pitchFamily="34" charset="-122"/>
              </a:rPr>
              <a:t>接口</a:t>
            </a:r>
            <a:r>
              <a:rPr lang="en-US" altLang="zh-CN" sz="1600" b="1" dirty="0">
                <a:solidFill>
                  <a:srgbClr val="2D6BB1"/>
                </a:solidFill>
                <a:latin typeface="微软雅黑" panose="020B0503020204020204" pitchFamily="34" charset="-122"/>
                <a:ea typeface="微软雅黑" panose="020B0503020204020204" pitchFamily="34" charset="-122"/>
              </a:rPr>
              <a:t>/SDK</a:t>
            </a:r>
            <a:endParaRPr lang="zh-CN" altLang="en-US" sz="1600" b="1" dirty="0">
              <a:solidFill>
                <a:srgbClr val="2D6BB1"/>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 xmlns:a16="http://schemas.microsoft.com/office/drawing/2014/main" id="{ACDC273F-D182-45A9-ACD4-A79998E0F3B2}"/>
              </a:ext>
            </a:extLst>
          </p:cNvPr>
          <p:cNvCxnSpPr>
            <a:cxnSpLocks/>
            <a:stCxn id="28" idx="3"/>
          </p:cNvCxnSpPr>
          <p:nvPr/>
        </p:nvCxnSpPr>
        <p:spPr>
          <a:xfrm flipH="1">
            <a:off x="923169"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A76611CF-FA95-42F4-96D3-4728FDE80001}"/>
              </a:ext>
            </a:extLst>
          </p:cNvPr>
          <p:cNvCxnSpPr>
            <a:cxnSpLocks/>
          </p:cNvCxnSpPr>
          <p:nvPr/>
        </p:nvCxnSpPr>
        <p:spPr>
          <a:xfrm flipH="1">
            <a:off x="3618733" y="4394987"/>
            <a:ext cx="260089" cy="37243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279FB680-F67A-4EE6-B21F-850F905FC65B}"/>
              </a:ext>
            </a:extLst>
          </p:cNvPr>
          <p:cNvCxnSpPr>
            <a:cxnSpLocks/>
          </p:cNvCxnSpPr>
          <p:nvPr/>
        </p:nvCxnSpPr>
        <p:spPr>
          <a:xfrm>
            <a:off x="6038609" y="1632760"/>
            <a:ext cx="0" cy="44478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 xmlns:a16="http://schemas.microsoft.com/office/drawing/2014/main" id="{0BC85BCC-89BA-4FA8-94D1-7A12E968AA04}"/>
              </a:ext>
            </a:extLst>
          </p:cNvPr>
          <p:cNvSpPr txBox="1"/>
          <p:nvPr/>
        </p:nvSpPr>
        <p:spPr>
          <a:xfrm>
            <a:off x="5195731" y="753406"/>
            <a:ext cx="6547104" cy="519053"/>
          </a:xfrm>
          <a:prstGeom prst="rect">
            <a:avLst/>
          </a:prstGeom>
          <a:noFill/>
        </p:spPr>
        <p:txBody>
          <a:bodyPr wrap="square" rtlCol="0">
            <a:spAutoFit/>
          </a:bodyPr>
          <a:lstStyle/>
          <a:p>
            <a:pPr>
              <a:lnSpc>
                <a:spcPct val="130000"/>
              </a:lnSpc>
            </a:pPr>
            <a:r>
              <a:rPr lang="zh-CN" altLang="en-US" sz="2133" b="1" dirty="0">
                <a:solidFill>
                  <a:srgbClr val="2D6BB1"/>
                </a:solidFill>
                <a:latin typeface="微软雅黑" panose="020B0503020204020204" pitchFamily="34" charset="-122"/>
                <a:ea typeface="微软雅黑" panose="020B0503020204020204" pitchFamily="34" charset="-122"/>
              </a:rPr>
              <a:t>金融机构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行业软件开发商 </a:t>
            </a:r>
            <a:r>
              <a:rPr lang="en-US" altLang="zh-CN" sz="2133" b="1" dirty="0">
                <a:solidFill>
                  <a:srgbClr val="2D6BB1"/>
                </a:solidFill>
                <a:latin typeface="微软雅黑" panose="020B0503020204020204" pitchFamily="34" charset="-122"/>
                <a:ea typeface="微软雅黑" panose="020B0503020204020204" pitchFamily="34" charset="-122"/>
              </a:rPr>
              <a:t>&amp; </a:t>
            </a:r>
            <a:r>
              <a:rPr lang="zh-CN" altLang="en-US" sz="2133" b="1" dirty="0">
                <a:solidFill>
                  <a:srgbClr val="2D6BB1"/>
                </a:solidFill>
                <a:latin typeface="微软雅黑" panose="020B0503020204020204" pitchFamily="34" charset="-122"/>
                <a:ea typeface="微软雅黑" panose="020B0503020204020204" pitchFamily="34" charset="-122"/>
              </a:rPr>
              <a:t>腾讯，长板聚合</a:t>
            </a:r>
          </a:p>
        </p:txBody>
      </p:sp>
    </p:spTree>
    <p:extLst>
      <p:ext uri="{BB962C8B-B14F-4D97-AF65-F5344CB8AC3E}">
        <p14:creationId xmlns:p14="http://schemas.microsoft.com/office/powerpoint/2010/main" val="23722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数据的表现形式还不能完全表达其内容，需要经过解释，数据和关于数据的解释是不可分的。</a:t>
            </a:r>
          </a:p>
        </p:txBody>
      </p:sp>
    </p:spTree>
    <p:extLst>
      <p:ext uri="{BB962C8B-B14F-4D97-AF65-F5344CB8AC3E}">
        <p14:creationId xmlns:p14="http://schemas.microsoft.com/office/powerpoint/2010/main" val="1143148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 xmlns:a16="http://schemas.microsoft.com/office/drawing/2014/main" id="{4A391EB1-EF93-4996-AD70-CCBE71BEAE8F}"/>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latin typeface="微软雅黑" charset="0"/>
                <a:ea typeface="微软雅黑" charset="0"/>
              </a:rPr>
              <a:t>智能客服</a:t>
            </a:r>
            <a:r>
              <a:rPr lang="en-US" altLang="zh-CN" sz="2133" dirty="0">
                <a:latin typeface="微软雅黑" charset="0"/>
                <a:ea typeface="微软雅黑" charset="0"/>
              </a:rPr>
              <a:t>---</a:t>
            </a:r>
            <a:r>
              <a:rPr lang="zh-CN" altLang="en-US" sz="2133" dirty="0">
                <a:latin typeface="微软雅黑" charset="0"/>
                <a:ea typeface="微软雅黑" charset="0"/>
              </a:rPr>
              <a:t>测试效果</a:t>
            </a:r>
          </a:p>
        </p:txBody>
      </p:sp>
      <p:sp>
        <p:nvSpPr>
          <p:cNvPr id="3" name="文本框 2">
            <a:extLst>
              <a:ext uri="{FF2B5EF4-FFF2-40B4-BE49-F238E27FC236}">
                <a16:creationId xmlns="" xmlns:a16="http://schemas.microsoft.com/office/drawing/2014/main" id="{9BA0604B-F8D1-4065-ABF5-C590B445A24E}"/>
              </a:ext>
            </a:extLst>
          </p:cNvPr>
          <p:cNvSpPr txBox="1"/>
          <p:nvPr/>
        </p:nvSpPr>
        <p:spPr>
          <a:xfrm>
            <a:off x="472000" y="1003955"/>
            <a:ext cx="10587297" cy="954364"/>
          </a:xfrm>
          <a:prstGeom prst="rect">
            <a:avLst/>
          </a:prstGeom>
          <a:noFill/>
        </p:spPr>
        <p:txBody>
          <a:bodyPr wrap="square" rtlCol="0">
            <a:spAutoFit/>
          </a:bodyPr>
          <a:lstStyle/>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智能客服的准确率同时受到学习样本范围和测试样本发散性的影响</a:t>
            </a:r>
            <a:endParaRPr lang="en-US" altLang="zh-CN" sz="1867" dirty="0">
              <a:solidFill>
                <a:srgbClr val="2D6BB1"/>
              </a:solidFill>
              <a:latin typeface="微软雅黑" panose="020B0503020204020204" pitchFamily="34" charset="-122"/>
              <a:ea typeface="微软雅黑" panose="020B0503020204020204" pitchFamily="34" charset="-122"/>
            </a:endParaRPr>
          </a:p>
          <a:p>
            <a:pPr>
              <a:lnSpc>
                <a:spcPct val="150000"/>
              </a:lnSpc>
            </a:pPr>
            <a:r>
              <a:rPr lang="zh-CN" altLang="en-US" sz="1867" dirty="0">
                <a:solidFill>
                  <a:srgbClr val="2D6BB1"/>
                </a:solidFill>
                <a:latin typeface="微软雅黑" panose="020B0503020204020204" pitchFamily="34" charset="-122"/>
                <a:ea typeface="微软雅黑" panose="020B0503020204020204" pitchFamily="34" charset="-122"/>
              </a:rPr>
              <a:t>下述数据以腾讯游戏心悦智能客服平台效果测试效果为例（</a:t>
            </a:r>
            <a:r>
              <a:rPr lang="en-US" altLang="zh-CN" sz="1867" dirty="0">
                <a:solidFill>
                  <a:srgbClr val="2D6BB1"/>
                </a:solidFill>
                <a:latin typeface="微软雅黑" panose="020B0503020204020204" pitchFamily="34" charset="-122"/>
                <a:ea typeface="微软雅黑" panose="020B0503020204020204" pitchFamily="34" charset="-122"/>
              </a:rPr>
              <a:t>&gt;</a:t>
            </a:r>
            <a:r>
              <a:rPr lang="zh-CN" altLang="en-US" sz="1867" dirty="0">
                <a:solidFill>
                  <a:srgbClr val="2D6BB1"/>
                </a:solidFill>
                <a:latin typeface="微软雅黑" panose="020B0503020204020204" pitchFamily="34" charset="-122"/>
                <a:ea typeface="微软雅黑" panose="020B0503020204020204" pitchFamily="34" charset="-122"/>
              </a:rPr>
              <a:t>百万次客户交互</a:t>
            </a:r>
            <a:r>
              <a:rPr lang="en-US" altLang="zh-CN" sz="1867" dirty="0">
                <a:solidFill>
                  <a:srgbClr val="2D6BB1"/>
                </a:solidFill>
                <a:latin typeface="微软雅黑" panose="020B0503020204020204" pitchFamily="34" charset="-122"/>
                <a:ea typeface="微软雅黑" panose="020B0503020204020204" pitchFamily="34" charset="-122"/>
              </a:rPr>
              <a:t>/</a:t>
            </a:r>
            <a:r>
              <a:rPr lang="zh-CN" altLang="en-US" sz="1867" dirty="0">
                <a:solidFill>
                  <a:srgbClr val="2D6BB1"/>
                </a:solidFill>
                <a:latin typeface="微软雅黑" panose="020B0503020204020204" pitchFamily="34" charset="-122"/>
                <a:ea typeface="微软雅黑" panose="020B0503020204020204" pitchFamily="34" charset="-122"/>
              </a:rPr>
              <a:t>天）</a:t>
            </a:r>
          </a:p>
        </p:txBody>
      </p:sp>
      <p:cxnSp>
        <p:nvCxnSpPr>
          <p:cNvPr id="4" name="直接连接符 3">
            <a:extLst>
              <a:ext uri="{FF2B5EF4-FFF2-40B4-BE49-F238E27FC236}">
                <a16:creationId xmlns="" xmlns:a16="http://schemas.microsoft.com/office/drawing/2014/main" id="{40787201-B0C2-4CD8-90D5-ED60B47CDB74}"/>
              </a:ext>
            </a:extLst>
          </p:cNvPr>
          <p:cNvCxnSpPr>
            <a:cxnSpLocks/>
          </p:cNvCxnSpPr>
          <p:nvPr/>
        </p:nvCxnSpPr>
        <p:spPr>
          <a:xfrm>
            <a:off x="222651" y="4748713"/>
            <a:ext cx="40491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 xmlns:a16="http://schemas.microsoft.com/office/drawing/2014/main" id="{83ADAA57-B6E2-4A2F-B231-3A5E98424C71}"/>
              </a:ext>
            </a:extLst>
          </p:cNvPr>
          <p:cNvSpPr txBox="1"/>
          <p:nvPr/>
        </p:nvSpPr>
        <p:spPr>
          <a:xfrm>
            <a:off x="1122665" y="4229167"/>
            <a:ext cx="2400259"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1</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70%</a:t>
            </a:r>
            <a:endParaRPr lang="zh-CN" altLang="en-US" sz="1867"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94CC1BCF-6671-4C5A-A403-C9287F0C143C}"/>
              </a:ext>
            </a:extLst>
          </p:cNvPr>
          <p:cNvSpPr txBox="1"/>
          <p:nvPr/>
        </p:nvSpPr>
        <p:spPr>
          <a:xfrm>
            <a:off x="222651" y="4857893"/>
            <a:ext cx="4200287" cy="1132426"/>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：提供</a:t>
            </a:r>
            <a:r>
              <a:rPr lang="en-US" altLang="zh-CN" sz="1733" dirty="0">
                <a:latin typeface="微软雅黑" panose="020B0503020204020204" pitchFamily="34" charset="-122"/>
                <a:ea typeface="微软雅黑" panose="020B0503020204020204" pitchFamily="34" charset="-122"/>
              </a:rPr>
              <a:t>1</a:t>
            </a:r>
            <a:r>
              <a:rPr lang="zh-CN" altLang="en-US" sz="1733" dirty="0">
                <a:latin typeface="微软雅黑" panose="020B0503020204020204" pitchFamily="34" charset="-122"/>
                <a:ea typeface="微软雅黑" panose="020B0503020204020204" pitchFamily="34" charset="-122"/>
              </a:rPr>
              <a:t>问</a:t>
            </a:r>
            <a:r>
              <a:rPr lang="en-US" altLang="zh-CN" sz="1733" dirty="0">
                <a:latin typeface="微软雅黑" panose="020B0503020204020204" pitchFamily="34" charset="-122"/>
                <a:ea typeface="微软雅黑" panose="020B0503020204020204" pitchFamily="34" charset="-122"/>
              </a:rPr>
              <a:t>&amp;1</a:t>
            </a:r>
            <a:r>
              <a:rPr lang="zh-CN" altLang="en-US" sz="1733" dirty="0">
                <a:latin typeface="微软雅黑" panose="020B0503020204020204" pitchFamily="34" charset="-122"/>
                <a:ea typeface="微软雅黑" panose="020B0503020204020204" pitchFamily="34" charset="-122"/>
              </a:rPr>
              <a:t>答，不提供扩展问法</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9" name="直接连接符 8">
            <a:extLst>
              <a:ext uri="{FF2B5EF4-FFF2-40B4-BE49-F238E27FC236}">
                <a16:creationId xmlns="" xmlns:a16="http://schemas.microsoft.com/office/drawing/2014/main" id="{01C414F3-2735-485E-A637-E855374EFCCB}"/>
              </a:ext>
            </a:extLst>
          </p:cNvPr>
          <p:cNvCxnSpPr>
            <a:cxnSpLocks/>
          </p:cNvCxnSpPr>
          <p:nvPr/>
        </p:nvCxnSpPr>
        <p:spPr>
          <a:xfrm>
            <a:off x="4271797" y="3745752"/>
            <a:ext cx="0" cy="100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 xmlns:a16="http://schemas.microsoft.com/office/drawing/2014/main" id="{02FD387F-20EC-445A-95CC-2D06080295F7}"/>
              </a:ext>
            </a:extLst>
          </p:cNvPr>
          <p:cNvSpPr txBox="1"/>
          <p:nvPr/>
        </p:nvSpPr>
        <p:spPr>
          <a:xfrm>
            <a:off x="4422938" y="3849894"/>
            <a:ext cx="3744409" cy="182582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Input</a:t>
            </a:r>
            <a:r>
              <a:rPr lang="zh-CN" altLang="en-US" sz="1733" dirty="0">
                <a:latin typeface="微软雅黑" panose="020B0503020204020204" pitchFamily="34" charset="-122"/>
                <a:ea typeface="微软雅黑" panose="020B0503020204020204" pitchFamily="34" charset="-122"/>
              </a:rPr>
              <a:t>：对于第一轮测试中回答不准确的问答进行标记，送回</a:t>
            </a:r>
            <a:r>
              <a:rPr lang="en-US" altLang="zh-CN" sz="1733" dirty="0">
                <a:latin typeface="微软雅黑" panose="020B0503020204020204" pitchFamily="34" charset="-122"/>
                <a:ea typeface="微软雅黑" panose="020B0503020204020204" pitchFamily="34" charset="-122"/>
              </a:rPr>
              <a:t>NLP</a:t>
            </a:r>
            <a:r>
              <a:rPr lang="zh-CN" altLang="en-US" sz="1733" dirty="0">
                <a:latin typeface="微软雅黑" panose="020B0503020204020204" pitchFamily="34" charset="-122"/>
                <a:ea typeface="微软雅黑" panose="020B0503020204020204" pitchFamily="34" charset="-122"/>
              </a:rPr>
              <a:t>模型自学习</a:t>
            </a:r>
            <a:endParaRPr lang="en-US" altLang="zh-CN" sz="1733" dirty="0">
              <a:latin typeface="微软雅黑" panose="020B0503020204020204" pitchFamily="34" charset="-122"/>
              <a:ea typeface="微软雅黑" panose="020B0503020204020204" pitchFamily="34" charset="-122"/>
            </a:endParaRPr>
          </a:p>
          <a:p>
            <a:pPr>
              <a:lnSpc>
                <a:spcPct val="130000"/>
              </a:lnSpc>
            </a:pPr>
            <a:r>
              <a:rPr lang="en-US" altLang="zh-CN" sz="1733" dirty="0">
                <a:latin typeface="微软雅黑" panose="020B0503020204020204" pitchFamily="34" charset="-122"/>
                <a:ea typeface="微软雅黑" panose="020B0503020204020204" pitchFamily="34" charset="-122"/>
              </a:rPr>
              <a:t>Test</a:t>
            </a:r>
            <a:r>
              <a:rPr lang="zh-CN" altLang="en-US" sz="1733" dirty="0">
                <a:latin typeface="微软雅黑" panose="020B0503020204020204" pitchFamily="34" charset="-122"/>
                <a:ea typeface="微软雅黑" panose="020B0503020204020204" pitchFamily="34" charset="-122"/>
              </a:rPr>
              <a:t>：模拟客户不同问法进行测试，计算回答准确率</a:t>
            </a:r>
          </a:p>
        </p:txBody>
      </p:sp>
      <p:cxnSp>
        <p:nvCxnSpPr>
          <p:cNvPr id="14" name="直接连接符 13">
            <a:extLst>
              <a:ext uri="{FF2B5EF4-FFF2-40B4-BE49-F238E27FC236}">
                <a16:creationId xmlns="" xmlns:a16="http://schemas.microsoft.com/office/drawing/2014/main" id="{307AA89B-C8D5-4941-80D9-4DD63224D591}"/>
              </a:ext>
            </a:extLst>
          </p:cNvPr>
          <p:cNvCxnSpPr>
            <a:cxnSpLocks/>
          </p:cNvCxnSpPr>
          <p:nvPr/>
        </p:nvCxnSpPr>
        <p:spPr>
          <a:xfrm flipV="1">
            <a:off x="4271798" y="3744805"/>
            <a:ext cx="3755580" cy="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 xmlns:a16="http://schemas.microsoft.com/office/drawing/2014/main" id="{827C3255-0D1D-4B10-A03F-25FEDA8A1B67}"/>
              </a:ext>
            </a:extLst>
          </p:cNvPr>
          <p:cNvSpPr txBox="1"/>
          <p:nvPr/>
        </p:nvSpPr>
        <p:spPr>
          <a:xfrm>
            <a:off x="4943873" y="3205699"/>
            <a:ext cx="2276448"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2</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85%</a:t>
            </a:r>
            <a:endParaRPr lang="zh-CN" altLang="en-US" sz="1867" dirty="0">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 xmlns:a16="http://schemas.microsoft.com/office/drawing/2014/main" id="{C5AEE178-15E2-4C16-A4E0-A8CEBBBF255C}"/>
              </a:ext>
            </a:extLst>
          </p:cNvPr>
          <p:cNvCxnSpPr>
            <a:cxnSpLocks/>
          </p:cNvCxnSpPr>
          <p:nvPr/>
        </p:nvCxnSpPr>
        <p:spPr>
          <a:xfrm>
            <a:off x="8016213" y="2996357"/>
            <a:ext cx="2544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9E5081FB-5B1C-4634-9C59-F11FDB372ED2}"/>
              </a:ext>
            </a:extLst>
          </p:cNvPr>
          <p:cNvCxnSpPr>
            <a:cxnSpLocks/>
          </p:cNvCxnSpPr>
          <p:nvPr/>
        </p:nvCxnSpPr>
        <p:spPr>
          <a:xfrm>
            <a:off x="8021795" y="2996357"/>
            <a:ext cx="0" cy="74844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 xmlns:a16="http://schemas.microsoft.com/office/drawing/2014/main" id="{DFDA14E4-053E-4A01-8B70-301914058F3B}"/>
              </a:ext>
            </a:extLst>
          </p:cNvPr>
          <p:cNvSpPr txBox="1"/>
          <p:nvPr/>
        </p:nvSpPr>
        <p:spPr>
          <a:xfrm>
            <a:off x="8212505" y="2536611"/>
            <a:ext cx="2203976" cy="379656"/>
          </a:xfrm>
          <a:prstGeom prst="rect">
            <a:avLst/>
          </a:prstGeom>
          <a:noFill/>
        </p:spPr>
        <p:txBody>
          <a:bodyPr wrap="square" rtlCol="0">
            <a:spAutoFit/>
          </a:bodyPr>
          <a:lstStyle/>
          <a:p>
            <a:pPr algn="ctr"/>
            <a:r>
              <a:rPr lang="zh-CN" altLang="en-US" sz="1867" dirty="0">
                <a:latin typeface="微软雅黑" panose="020B0503020204020204" pitchFamily="34" charset="-122"/>
                <a:ea typeface="微软雅黑" panose="020B0503020204020204" pitchFamily="34" charset="-122"/>
              </a:rPr>
              <a:t>第</a:t>
            </a:r>
            <a:r>
              <a:rPr lang="en-US" altLang="zh-CN" sz="1867" dirty="0">
                <a:latin typeface="微软雅黑" panose="020B0503020204020204" pitchFamily="34" charset="-122"/>
                <a:ea typeface="微软雅黑" panose="020B0503020204020204" pitchFamily="34" charset="-122"/>
              </a:rPr>
              <a:t>3</a:t>
            </a:r>
            <a:r>
              <a:rPr lang="zh-CN" altLang="en-US" sz="1867" dirty="0">
                <a:latin typeface="微软雅黑" panose="020B0503020204020204" pitchFamily="34" charset="-122"/>
                <a:ea typeface="微软雅黑" panose="020B0503020204020204" pitchFamily="34" charset="-122"/>
              </a:rPr>
              <a:t>轮测试：</a:t>
            </a:r>
            <a:r>
              <a:rPr lang="en-US" altLang="zh-CN" sz="1867" dirty="0">
                <a:latin typeface="微软雅黑" panose="020B0503020204020204" pitchFamily="34" charset="-122"/>
                <a:ea typeface="微软雅黑" panose="020B0503020204020204" pitchFamily="34" charset="-122"/>
              </a:rPr>
              <a:t>90%</a:t>
            </a:r>
            <a:endParaRPr lang="zh-CN" altLang="en-US" sz="1867"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 xmlns:a16="http://schemas.microsoft.com/office/drawing/2014/main" id="{81EABDE7-6B25-49E0-8867-76AFF82F275D}"/>
              </a:ext>
            </a:extLst>
          </p:cNvPr>
          <p:cNvSpPr txBox="1"/>
          <p:nvPr/>
        </p:nvSpPr>
        <p:spPr>
          <a:xfrm>
            <a:off x="8133869" y="3045736"/>
            <a:ext cx="2474632" cy="439031"/>
          </a:xfrm>
          <a:prstGeom prst="rect">
            <a:avLst/>
          </a:prstGeom>
          <a:noFill/>
        </p:spPr>
        <p:txBody>
          <a:bodyPr wrap="square" rtlCol="0">
            <a:spAutoFit/>
          </a:bodyPr>
          <a:lstStyle/>
          <a:p>
            <a:pPr>
              <a:lnSpc>
                <a:spcPct val="130000"/>
              </a:lnSpc>
            </a:pPr>
            <a:r>
              <a:rPr lang="zh-CN" altLang="en-US" sz="1733" dirty="0">
                <a:latin typeface="微软雅黑" panose="020B0503020204020204" pitchFamily="34" charset="-122"/>
                <a:ea typeface="微软雅黑" panose="020B0503020204020204" pitchFamily="34" charset="-122"/>
              </a:rPr>
              <a:t>重复第二轮自学习操作</a:t>
            </a:r>
            <a:endParaRPr lang="en-US" altLang="zh-CN" sz="1733" dirty="0">
              <a:latin typeface="微软雅黑" panose="020B0503020204020204" pitchFamily="34" charset="-122"/>
              <a:ea typeface="微软雅黑" panose="020B0503020204020204" pitchFamily="34" charset="-122"/>
            </a:endParaRPr>
          </a:p>
        </p:txBody>
      </p:sp>
      <p:cxnSp>
        <p:nvCxnSpPr>
          <p:cNvPr id="26" name="直接连接符 25">
            <a:extLst>
              <a:ext uri="{FF2B5EF4-FFF2-40B4-BE49-F238E27FC236}">
                <a16:creationId xmlns="" xmlns:a16="http://schemas.microsoft.com/office/drawing/2014/main" id="{0E8767C3-C911-492F-8F3B-C2167F12EA51}"/>
              </a:ext>
            </a:extLst>
          </p:cNvPr>
          <p:cNvCxnSpPr>
            <a:cxnSpLocks/>
          </p:cNvCxnSpPr>
          <p:nvPr/>
        </p:nvCxnSpPr>
        <p:spPr>
          <a:xfrm>
            <a:off x="10564524" y="2297288"/>
            <a:ext cx="0" cy="748448"/>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8F3E08DC-E118-49BF-A464-9885F1A2C7BB}"/>
              </a:ext>
            </a:extLst>
          </p:cNvPr>
          <p:cNvCxnSpPr>
            <a:cxnSpLocks/>
          </p:cNvCxnSpPr>
          <p:nvPr/>
        </p:nvCxnSpPr>
        <p:spPr>
          <a:xfrm>
            <a:off x="10560213" y="2297288"/>
            <a:ext cx="121157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 xmlns:a16="http://schemas.microsoft.com/office/drawing/2014/main" id="{C6E2D2D2-3D3D-47BE-A63B-1546CA77EC44}"/>
              </a:ext>
            </a:extLst>
          </p:cNvPr>
          <p:cNvSpPr txBox="1"/>
          <p:nvPr/>
        </p:nvSpPr>
        <p:spPr>
          <a:xfrm>
            <a:off x="10869174" y="1902354"/>
            <a:ext cx="793316" cy="379656"/>
          </a:xfrm>
          <a:prstGeom prst="rect">
            <a:avLst/>
          </a:prstGeom>
          <a:noFill/>
        </p:spPr>
        <p:txBody>
          <a:bodyPr wrap="square" rtlCol="0">
            <a:spAutoFit/>
          </a:bodyPr>
          <a:lstStyle/>
          <a:p>
            <a:r>
              <a:rPr lang="en-US" altLang="zh-CN" sz="1867" dirty="0">
                <a:latin typeface="微软雅黑" panose="020B0503020204020204" pitchFamily="34" charset="-122"/>
                <a:ea typeface="微软雅黑" panose="020B0503020204020204" pitchFamily="34" charset="-122"/>
              </a:rPr>
              <a:t>95%</a:t>
            </a:r>
            <a:endParaRPr lang="zh-CN" altLang="en-US" sz="1867"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 xmlns:a16="http://schemas.microsoft.com/office/drawing/2014/main" id="{8491B1B4-1B92-449B-9630-6CB1658BE8E9}"/>
              </a:ext>
            </a:extLst>
          </p:cNvPr>
          <p:cNvSpPr txBox="1"/>
          <p:nvPr/>
        </p:nvSpPr>
        <p:spPr>
          <a:xfrm>
            <a:off x="10634577" y="2337883"/>
            <a:ext cx="1440151" cy="439031"/>
          </a:xfrm>
          <a:prstGeom prst="rect">
            <a:avLst/>
          </a:prstGeom>
          <a:noFill/>
        </p:spPr>
        <p:txBody>
          <a:bodyPr wrap="square" rtlCol="0">
            <a:spAutoFit/>
          </a:bodyPr>
          <a:lstStyle/>
          <a:p>
            <a:pPr>
              <a:lnSpc>
                <a:spcPct val="130000"/>
              </a:lnSpc>
            </a:pPr>
            <a:r>
              <a:rPr lang="en-US" altLang="zh-CN" sz="1733" dirty="0">
                <a:latin typeface="微软雅黑" panose="020B0503020204020204" pitchFamily="34" charset="-122"/>
                <a:ea typeface="微软雅黑" panose="020B0503020204020204" pitchFamily="34" charset="-122"/>
              </a:rPr>
              <a:t>10 months</a:t>
            </a:r>
          </a:p>
        </p:txBody>
      </p:sp>
    </p:spTree>
    <p:extLst>
      <p:ext uri="{BB962C8B-B14F-4D97-AF65-F5344CB8AC3E}">
        <p14:creationId xmlns:p14="http://schemas.microsoft.com/office/powerpoint/2010/main" val="252452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a:extLst>
              <a:ext uri="{FF2B5EF4-FFF2-40B4-BE49-F238E27FC236}">
                <a16:creationId xmlns="" xmlns:a16="http://schemas.microsoft.com/office/drawing/2014/main" id="{60D98B52-885F-44BC-8EEB-1F2C117D9463}"/>
              </a:ext>
            </a:extLst>
          </p:cNvPr>
          <p:cNvSpPr/>
          <p:nvPr/>
        </p:nvSpPr>
        <p:spPr>
          <a:xfrm>
            <a:off x="0" y="0"/>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err="1">
                <a:solidFill>
                  <a:schemeClr val="bg1"/>
                </a:solidFill>
                <a:latin typeface="思源黑体 CN Light"/>
                <a:ea typeface="微软雅黑" panose="020B0503020204020204" pitchFamily="34" charset="-122"/>
              </a:rPr>
              <a:t>FiT</a:t>
            </a:r>
            <a:r>
              <a:rPr lang="zh-CN" altLang="en-US" sz="2133" dirty="0">
                <a:solidFill>
                  <a:schemeClr val="bg1"/>
                </a:solidFill>
                <a:latin typeface="思源黑体 CN Light"/>
                <a:ea typeface="微软雅黑" panose="020B0503020204020204" pitchFamily="34" charset="-122"/>
              </a:rPr>
              <a:t>智能客服</a:t>
            </a:r>
            <a:r>
              <a:rPr lang="en-US" altLang="zh-CN" sz="2133" dirty="0">
                <a:solidFill>
                  <a:schemeClr val="bg1"/>
                </a:solidFill>
                <a:latin typeface="思源黑体 CN Light"/>
                <a:ea typeface="微软雅黑" panose="020B0503020204020204" pitchFamily="34" charset="-122"/>
              </a:rPr>
              <a:t>---</a:t>
            </a:r>
            <a:r>
              <a:rPr lang="zh-CN" altLang="en-US" sz="2133" dirty="0">
                <a:solidFill>
                  <a:schemeClr val="bg1"/>
                </a:solidFill>
                <a:latin typeface="思源黑体 CN Light"/>
                <a:ea typeface="微软雅黑" panose="020B0503020204020204" pitchFamily="34" charset="-122"/>
              </a:rPr>
              <a:t>测试举例</a:t>
            </a:r>
            <a:endParaRPr lang="zh-CN" altLang="en-US" sz="2133" dirty="0">
              <a:solidFill>
                <a:schemeClr val="bg1"/>
              </a:solidFill>
              <a:latin typeface="微软雅黑" charset="0"/>
              <a:ea typeface="微软雅黑" charset="0"/>
            </a:endParaRPr>
          </a:p>
        </p:txBody>
      </p:sp>
      <p:pic>
        <p:nvPicPr>
          <p:cNvPr id="2" name="图片 1">
            <a:extLst>
              <a:ext uri="{FF2B5EF4-FFF2-40B4-BE49-F238E27FC236}">
                <a16:creationId xmlns="" xmlns:a16="http://schemas.microsoft.com/office/drawing/2014/main" id="{D2CAA8DD-F9AF-4F1A-A406-1A12E221AFA4}"/>
              </a:ext>
            </a:extLst>
          </p:cNvPr>
          <p:cNvPicPr>
            <a:picLocks noChangeAspect="1"/>
          </p:cNvPicPr>
          <p:nvPr/>
        </p:nvPicPr>
        <p:blipFill>
          <a:blip r:embed="rId2"/>
          <a:stretch>
            <a:fillRect/>
          </a:stretch>
        </p:blipFill>
        <p:spPr>
          <a:xfrm>
            <a:off x="428560" y="907326"/>
            <a:ext cx="1824203" cy="2137737"/>
          </a:xfrm>
          <a:prstGeom prst="rect">
            <a:avLst/>
          </a:prstGeom>
        </p:spPr>
      </p:pic>
      <p:pic>
        <p:nvPicPr>
          <p:cNvPr id="6" name="图片 5">
            <a:extLst>
              <a:ext uri="{FF2B5EF4-FFF2-40B4-BE49-F238E27FC236}">
                <a16:creationId xmlns="" xmlns:a16="http://schemas.microsoft.com/office/drawing/2014/main" id="{16182925-BDBC-4F15-B5BA-AA44A8975591}"/>
              </a:ext>
            </a:extLst>
          </p:cNvPr>
          <p:cNvPicPr>
            <a:picLocks noChangeAspect="1"/>
          </p:cNvPicPr>
          <p:nvPr/>
        </p:nvPicPr>
        <p:blipFill>
          <a:blip r:embed="rId3"/>
          <a:stretch>
            <a:fillRect/>
          </a:stretch>
        </p:blipFill>
        <p:spPr>
          <a:xfrm>
            <a:off x="2351224" y="824674"/>
            <a:ext cx="8736971" cy="2220389"/>
          </a:xfrm>
          <a:prstGeom prst="rect">
            <a:avLst/>
          </a:prstGeom>
        </p:spPr>
      </p:pic>
      <p:graphicFrame>
        <p:nvGraphicFramePr>
          <p:cNvPr id="7" name="表格 6">
            <a:extLst>
              <a:ext uri="{FF2B5EF4-FFF2-40B4-BE49-F238E27FC236}">
                <a16:creationId xmlns="" xmlns:a16="http://schemas.microsoft.com/office/drawing/2014/main" id="{C75ECC46-DF3A-4B83-9C99-01EF012DBC93}"/>
              </a:ext>
            </a:extLst>
          </p:cNvPr>
          <p:cNvGraphicFramePr>
            <a:graphicFrameLocks noGrp="1"/>
          </p:cNvGraphicFramePr>
          <p:nvPr>
            <p:extLst/>
          </p:nvPr>
        </p:nvGraphicFramePr>
        <p:xfrm>
          <a:off x="431371" y="3505335"/>
          <a:ext cx="10908021" cy="2472265"/>
        </p:xfrm>
        <a:graphic>
          <a:graphicData uri="http://schemas.openxmlformats.org/drawingml/2006/table">
            <a:tbl>
              <a:tblPr firstRow="1" bandRow="1">
                <a:tableStyleId>{5C22544A-7EE6-4342-B048-85BDC9FD1C3A}</a:tableStyleId>
              </a:tblPr>
              <a:tblGrid>
                <a:gridCol w="870783">
                  <a:extLst>
                    <a:ext uri="{9D8B030D-6E8A-4147-A177-3AD203B41FA5}">
                      <a16:colId xmlns="" xmlns:a16="http://schemas.microsoft.com/office/drawing/2014/main" val="1219713897"/>
                    </a:ext>
                  </a:extLst>
                </a:gridCol>
                <a:gridCol w="6137996">
                  <a:extLst>
                    <a:ext uri="{9D8B030D-6E8A-4147-A177-3AD203B41FA5}">
                      <a16:colId xmlns="" xmlns:a16="http://schemas.microsoft.com/office/drawing/2014/main" val="674959577"/>
                    </a:ext>
                  </a:extLst>
                </a:gridCol>
                <a:gridCol w="1842391">
                  <a:extLst>
                    <a:ext uri="{9D8B030D-6E8A-4147-A177-3AD203B41FA5}">
                      <a16:colId xmlns="" xmlns:a16="http://schemas.microsoft.com/office/drawing/2014/main" val="3205289443"/>
                    </a:ext>
                  </a:extLst>
                </a:gridCol>
                <a:gridCol w="2056851">
                  <a:extLst>
                    <a:ext uri="{9D8B030D-6E8A-4147-A177-3AD203B41FA5}">
                      <a16:colId xmlns="" xmlns:a16="http://schemas.microsoft.com/office/drawing/2014/main" val="2254140909"/>
                    </a:ext>
                  </a:extLst>
                </a:gridCol>
              </a:tblGrid>
              <a:tr h="494453">
                <a:tc>
                  <a:txBody>
                    <a:bodyPr/>
                    <a:lstStyle/>
                    <a:p>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测试问法</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是否回答正确</a:t>
                      </a: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对应标准问题</a:t>
                      </a:r>
                    </a:p>
                  </a:txBody>
                  <a:tcPr marL="121920" marR="121920" marT="60960" marB="60960" anchor="ctr"/>
                </a:tc>
                <a:extLst>
                  <a:ext uri="{0D108BD9-81ED-4DB2-BD59-A6C34878D82A}">
                    <a16:rowId xmlns="" xmlns:a16="http://schemas.microsoft.com/office/drawing/2014/main" val="633985262"/>
                  </a:ext>
                </a:extLst>
              </a:tr>
              <a:tr h="494453">
                <a:tc>
                  <a:txBody>
                    <a:bodyPr/>
                    <a:lstStyle/>
                    <a:p>
                      <a:r>
                        <a:rPr lang="en-US" altLang="zh-CN" sz="1900" b="0" dirty="0">
                          <a:latin typeface="微软雅黑" panose="020B0503020204020204" pitchFamily="34" charset="-122"/>
                          <a:ea typeface="微软雅黑" panose="020B0503020204020204" pitchFamily="34" charset="-122"/>
                        </a:rPr>
                        <a:t>1</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保全含义</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rowSpan="4">
                  <a:txBody>
                    <a:bodyPr/>
                    <a:lstStyle/>
                    <a:p>
                      <a:r>
                        <a:rPr lang="zh-CN" altLang="en-US" sz="1900" b="0" dirty="0">
                          <a:latin typeface="微软雅黑" panose="020B0503020204020204" pitchFamily="34" charset="-122"/>
                          <a:ea typeface="微软雅黑" panose="020B0503020204020204" pitchFamily="34" charset="-122"/>
                        </a:rPr>
                        <a:t>保全含义</a:t>
                      </a:r>
                    </a:p>
                  </a:txBody>
                  <a:tcPr marL="121920" marR="121920" marT="60960" marB="60960" anchor="ctr"/>
                </a:tc>
                <a:extLst>
                  <a:ext uri="{0D108BD9-81ED-4DB2-BD59-A6C34878D82A}">
                    <a16:rowId xmlns="" xmlns:a16="http://schemas.microsoft.com/office/drawing/2014/main" val="1614165343"/>
                  </a:ext>
                </a:extLst>
              </a:tr>
              <a:tr h="494453">
                <a:tc>
                  <a:txBody>
                    <a:bodyPr/>
                    <a:lstStyle/>
                    <a:p>
                      <a:r>
                        <a:rPr lang="en-US" altLang="zh-CN" sz="1900" b="0" dirty="0">
                          <a:latin typeface="微软雅黑" panose="020B0503020204020204" pitchFamily="34" charset="-122"/>
                          <a:ea typeface="微软雅黑" panose="020B0503020204020204" pitchFamily="34" charset="-122"/>
                        </a:rPr>
                        <a:t>2</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什么是保全</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309900131"/>
                  </a:ext>
                </a:extLst>
              </a:tr>
              <a:tr h="494453">
                <a:tc>
                  <a:txBody>
                    <a:bodyPr/>
                    <a:lstStyle/>
                    <a:p>
                      <a:r>
                        <a:rPr lang="en-US" altLang="zh-CN" sz="1900" b="0" dirty="0">
                          <a:latin typeface="微软雅黑" panose="020B0503020204020204" pitchFamily="34" charset="-122"/>
                          <a:ea typeface="微软雅黑" panose="020B0503020204020204" pitchFamily="34" charset="-122"/>
                        </a:rPr>
                        <a:t>3</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u="none" strike="noStrike" dirty="0">
                          <a:effectLst/>
                          <a:latin typeface="微软雅黑" panose="020B0503020204020204" pitchFamily="34" charset="-122"/>
                          <a:ea typeface="微软雅黑" panose="020B0503020204020204" pitchFamily="34" charset="-122"/>
                        </a:rPr>
                        <a:t>请问能帮我解释一下保全么</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2622385815"/>
                  </a:ext>
                </a:extLst>
              </a:tr>
              <a:tr h="494453">
                <a:tc>
                  <a:txBody>
                    <a:bodyPr/>
                    <a:lstStyle/>
                    <a:p>
                      <a:r>
                        <a:rPr lang="en-US" altLang="zh-CN" sz="1900" b="0" dirty="0">
                          <a:latin typeface="微软雅黑" panose="020B0503020204020204" pitchFamily="34" charset="-122"/>
                          <a:ea typeface="微软雅黑" panose="020B0503020204020204" pitchFamily="34" charset="-122"/>
                        </a:rPr>
                        <a:t>4</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a:txBody>
                    <a:bodyPr/>
                    <a:lstStyle/>
                    <a:p>
                      <a:r>
                        <a:rPr lang="zh-CN" altLang="en-US" sz="1900" b="0" dirty="0">
                          <a:latin typeface="微软雅黑" panose="020B0503020204020204" pitchFamily="34" charset="-122"/>
                          <a:ea typeface="微软雅黑" panose="020B0503020204020204" pitchFamily="34" charset="-122"/>
                        </a:rPr>
                        <a:t>我在公众号的介绍里看到保全，请问这个是什么意思？</a:t>
                      </a:r>
                    </a:p>
                  </a:txBody>
                  <a:tcPr marL="121920" marR="121920" marT="60960" marB="60960" anchor="ctr"/>
                </a:tc>
                <a:tc>
                  <a:txBody>
                    <a:bodyPr/>
                    <a:lstStyle/>
                    <a:p>
                      <a:pPr algn="ctr"/>
                      <a:r>
                        <a:rPr lang="en-US" altLang="zh-CN" sz="1900" b="0" dirty="0">
                          <a:latin typeface="微软雅黑" panose="020B0503020204020204" pitchFamily="34" charset="-122"/>
                          <a:ea typeface="微软雅黑" panose="020B0503020204020204" pitchFamily="34" charset="-122"/>
                        </a:rPr>
                        <a:t>Y</a:t>
                      </a:r>
                      <a:endParaRPr lang="zh-CN" altLang="en-US" sz="1900" b="0" dirty="0">
                        <a:latin typeface="微软雅黑" panose="020B0503020204020204" pitchFamily="34" charset="-122"/>
                        <a:ea typeface="微软雅黑" panose="020B0503020204020204" pitchFamily="34" charset="-122"/>
                      </a:endParaRPr>
                    </a:p>
                  </a:txBody>
                  <a:tcPr marL="121920" marR="121920" marT="60960" marB="60960" anchor="ctr"/>
                </a:tc>
                <a:tc vMerge="1">
                  <a:txBody>
                    <a:bodyPr/>
                    <a:lstStyle/>
                    <a:p>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 xmlns:a16="http://schemas.microsoft.com/office/drawing/2014/main" val="3021441819"/>
                  </a:ext>
                </a:extLst>
              </a:tr>
            </a:tbl>
          </a:graphicData>
        </a:graphic>
      </p:graphicFrame>
    </p:spTree>
    <p:extLst>
      <p:ext uri="{BB962C8B-B14F-4D97-AF65-F5344CB8AC3E}">
        <p14:creationId xmlns:p14="http://schemas.microsoft.com/office/powerpoint/2010/main" val="296675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 xmlns:a16="http://schemas.microsoft.com/office/drawing/2014/main" id="{354335F1-0483-4FA4-8E93-192372FFCEB5}"/>
              </a:ext>
            </a:extLst>
          </p:cNvPr>
          <p:cNvSpPr/>
          <p:nvPr/>
        </p:nvSpPr>
        <p:spPr>
          <a:xfrm>
            <a:off x="1" y="2112935"/>
            <a:ext cx="12192000" cy="34563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559" name="文本框 38"/>
          <p:cNvSpPr txBox="1">
            <a:spLocks noChangeArrowheads="1"/>
          </p:cNvSpPr>
          <p:nvPr/>
        </p:nvSpPr>
        <p:spPr bwMode="auto">
          <a:xfrm>
            <a:off x="1986436" y="1332187"/>
            <a:ext cx="786979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lvl="1" eaLnBrk="1" hangingPunct="1"/>
            <a:r>
              <a:rPr lang="en-US" sz="2133" b="1" dirty="0">
                <a:solidFill>
                  <a:schemeClr val="accent5"/>
                </a:solidFill>
                <a:latin typeface="微软雅黑" pitchFamily="34" charset="-122"/>
                <a:ea typeface="微软雅黑" pitchFamily="34" charset="-122"/>
              </a:rPr>
              <a:t>4 </a:t>
            </a:r>
            <a:r>
              <a:rPr lang="zh-CN" altLang="en-US" sz="1467" dirty="0">
                <a:solidFill>
                  <a:schemeClr val="tx1">
                    <a:lumMod val="65000"/>
                    <a:lumOff val="35000"/>
                  </a:schemeClr>
                </a:solidFill>
                <a:latin typeface="方正兰亭超细黑简体" pitchFamily="2" charset="-122"/>
                <a:ea typeface="思源黑体 CN Light"/>
                <a:cs typeface="思源黑体 CN Light"/>
              </a:rPr>
              <a:t>位在线人工客服支持高等级会员的人工回答，机器人相当于 </a:t>
            </a:r>
            <a:r>
              <a:rPr lang="zh-CN" altLang="en-US" sz="2133" b="1" dirty="0">
                <a:solidFill>
                  <a:schemeClr val="accent5"/>
                </a:solidFill>
                <a:latin typeface="微软雅黑" pitchFamily="34" charset="-122"/>
                <a:ea typeface="微软雅黑" pitchFamily="34" charset="-122"/>
              </a:rPr>
              <a:t>23倍 </a:t>
            </a:r>
            <a:r>
              <a:rPr lang="zh-CN" altLang="en-US" sz="1467" dirty="0">
                <a:solidFill>
                  <a:schemeClr val="tx1">
                    <a:lumMod val="65000"/>
                    <a:lumOff val="35000"/>
                  </a:schemeClr>
                </a:solidFill>
                <a:latin typeface="方正兰亭超细黑简体" pitchFamily="2" charset="-122"/>
                <a:ea typeface="思源黑体 CN Light"/>
                <a:cs typeface="思源黑体 CN Light"/>
              </a:rPr>
              <a:t>人工服务量。</a:t>
            </a:r>
          </a:p>
        </p:txBody>
      </p:sp>
      <p:grpSp>
        <p:nvGrpSpPr>
          <p:cNvPr id="7" name="组合 6">
            <a:extLst>
              <a:ext uri="{FF2B5EF4-FFF2-40B4-BE49-F238E27FC236}">
                <a16:creationId xmlns="" xmlns:a16="http://schemas.microsoft.com/office/drawing/2014/main" id="{5DD72A5E-537D-488A-BFE3-8ED26761CE93}"/>
              </a:ext>
            </a:extLst>
          </p:cNvPr>
          <p:cNvGrpSpPr/>
          <p:nvPr/>
        </p:nvGrpSpPr>
        <p:grpSpPr>
          <a:xfrm>
            <a:off x="944026" y="2304957"/>
            <a:ext cx="10303951" cy="2868658"/>
            <a:chOff x="899592" y="2283718"/>
            <a:chExt cx="7727963" cy="2151494"/>
          </a:xfrm>
        </p:grpSpPr>
        <p:cxnSp>
          <p:nvCxnSpPr>
            <p:cNvPr id="22553" name="直接连接符 36"/>
            <p:cNvCxnSpPr>
              <a:cxnSpLocks noChangeShapeType="1"/>
            </p:cNvCxnSpPr>
            <p:nvPr/>
          </p:nvCxnSpPr>
          <p:spPr bwMode="auto">
            <a:xfrm flipV="1">
              <a:off x="2051068" y="3869424"/>
              <a:ext cx="5353050" cy="19050"/>
            </a:xfrm>
            <a:prstGeom prst="line">
              <a:avLst/>
            </a:prstGeom>
            <a:noFill/>
            <a:ln w="19050" cmpd="sng">
              <a:solidFill>
                <a:schemeClr val="bg1">
                  <a:lumMod val="65000"/>
                </a:schemeClr>
              </a:solidFill>
              <a:round/>
            </a:ln>
            <a:extLst>
              <a:ext uri="{909E8E84-426E-40DD-AFC4-6F175D3DCCD1}">
                <a14:hiddenFill xmlns:a14="http://schemas.microsoft.com/office/drawing/2010/main">
                  <a:noFill/>
                </a14:hiddenFill>
              </a:ext>
            </a:extLst>
          </p:spPr>
        </p:cxnSp>
        <p:sp>
          <p:nvSpPr>
            <p:cNvPr id="22531" name="Oval 17"/>
            <p:cNvSpPr>
              <a:spLocks noChangeArrowheads="1"/>
            </p:cNvSpPr>
            <p:nvPr/>
          </p:nvSpPr>
          <p:spPr bwMode="auto">
            <a:xfrm>
              <a:off x="899592" y="3293162"/>
              <a:ext cx="1107281" cy="1106091"/>
            </a:xfrm>
            <a:prstGeom prst="ellipse">
              <a:avLst/>
            </a:prstGeom>
            <a:noFill/>
            <a:ln w="57150" cmpd="sng">
              <a:solidFill>
                <a:srgbClr val="434F5A">
                  <a:alpha val="4999"/>
                </a:srgbClr>
              </a:solidFill>
              <a:round/>
            </a:ln>
            <a:extLst>
              <a:ext uri="{909E8E84-426E-40DD-AFC4-6F175D3DCCD1}">
                <a14:hiddenFill xmlns:a14="http://schemas.microsoft.com/office/drawing/2010/main">
                  <a:solidFill>
                    <a:srgbClr val="FFFFFF"/>
                  </a:solidFill>
                </a14:hiddenFill>
              </a:ext>
            </a:extLst>
          </p:spPr>
          <p:txBody>
            <a:bodyPr anchor="ctr"/>
            <a:lstStyle>
              <a:lvl1pPr defTabSz="1271270">
                <a:defRPr>
                  <a:solidFill>
                    <a:schemeClr val="tx1"/>
                  </a:solidFill>
                  <a:latin typeface="Arial" pitchFamily="34" charset="0"/>
                  <a:ea typeface="宋体" pitchFamily="2" charset="-122"/>
                </a:defRPr>
              </a:lvl1pPr>
              <a:lvl2pPr marL="742950" indent="-285750" defTabSz="1271270">
                <a:defRPr>
                  <a:solidFill>
                    <a:schemeClr val="tx1"/>
                  </a:solidFill>
                  <a:latin typeface="Arial" pitchFamily="34" charset="0"/>
                  <a:ea typeface="宋体" pitchFamily="2" charset="-122"/>
                </a:defRPr>
              </a:lvl2pPr>
              <a:lvl3pPr marL="1143000" indent="-228600" defTabSz="1271270">
                <a:defRPr>
                  <a:solidFill>
                    <a:schemeClr val="tx1"/>
                  </a:solidFill>
                  <a:latin typeface="Arial" pitchFamily="34" charset="0"/>
                  <a:ea typeface="宋体" pitchFamily="2" charset="-122"/>
                </a:defRPr>
              </a:lvl3pPr>
              <a:lvl4pPr marL="1600200" indent="-228600" defTabSz="1271270">
                <a:defRPr>
                  <a:solidFill>
                    <a:schemeClr val="tx1"/>
                  </a:solidFill>
                  <a:latin typeface="Arial" pitchFamily="34" charset="0"/>
                  <a:ea typeface="宋体" pitchFamily="2" charset="-122"/>
                </a:defRPr>
              </a:lvl4pPr>
              <a:lvl5pPr marL="2057400" indent="-228600" defTabSz="1271270">
                <a:defRPr>
                  <a:solidFill>
                    <a:schemeClr val="tx1"/>
                  </a:solidFill>
                  <a:latin typeface="Arial" pitchFamily="34" charset="0"/>
                  <a:ea typeface="宋体" pitchFamily="2" charset="-122"/>
                </a:defRPr>
              </a:lvl5pPr>
              <a:lvl6pPr marL="25146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127127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3100" b="1" dirty="0">
                  <a:latin typeface="微软雅黑" pitchFamily="34" charset="-122"/>
                </a:rPr>
                <a:t>90</a:t>
              </a:r>
              <a:r>
                <a:rPr lang="en-US" sz="1400" b="1" dirty="0">
                  <a:latin typeface="微软雅黑" pitchFamily="34" charset="-122"/>
                </a:rPr>
                <a:t>%</a:t>
              </a:r>
              <a:endParaRPr lang="en-US" sz="700" b="1" dirty="0">
                <a:latin typeface="微软雅黑" pitchFamily="34" charset="-122"/>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机器回答</a:t>
              </a:r>
              <a:endParaRPr lang="en-US" altLang="zh-CN" sz="1200" dirty="0">
                <a:solidFill>
                  <a:schemeClr val="bg1">
                    <a:lumMod val="50000"/>
                  </a:schemeClr>
                </a:solidFill>
                <a:latin typeface="微软雅黑" pitchFamily="34" charset="-122"/>
                <a:ea typeface="思源黑体 CN Light"/>
                <a:cs typeface="思源黑体 CN Light"/>
              </a:endParaRPr>
            </a:p>
            <a:p>
              <a:pPr algn="ctr" eaLnBrk="1" hangingPunct="1"/>
              <a:r>
                <a:rPr lang="zh-CN" altLang="en-US" sz="1200" dirty="0">
                  <a:solidFill>
                    <a:schemeClr val="bg1">
                      <a:lumMod val="50000"/>
                    </a:schemeClr>
                  </a:solidFill>
                  <a:latin typeface="微软雅黑" pitchFamily="34" charset="-122"/>
                  <a:ea typeface="思源黑体 CN Light"/>
                  <a:cs typeface="思源黑体 CN Light"/>
                </a:rPr>
                <a:t>正确率</a:t>
              </a:r>
            </a:p>
          </p:txBody>
        </p:sp>
        <p:sp>
          <p:nvSpPr>
            <p:cNvPr id="22532" name="Arc 18"/>
            <p:cNvSpPr/>
            <p:nvPr/>
          </p:nvSpPr>
          <p:spPr bwMode="auto">
            <a:xfrm>
              <a:off x="899592" y="3293162"/>
              <a:ext cx="1107281" cy="1106091"/>
            </a:xfrm>
            <a:custGeom>
              <a:avLst/>
              <a:gdLst>
                <a:gd name="T0" fmla="*/ 1173265 w 1476615"/>
                <a:gd name="T1" fmla="*/ 1334345 h 1476013"/>
                <a:gd name="T2" fmla="*/ 251743 w 1476615"/>
                <a:gd name="T3" fmla="*/ 1293076 h 1476013"/>
                <a:gd name="T4" fmla="*/ 90026 w 1476615"/>
                <a:gd name="T5" fmla="*/ 384835 h 1476013"/>
                <a:gd name="T6" fmla="*/ 940796 w 1476615"/>
                <a:gd name="T7" fmla="*/ 28297 h 1476013"/>
                <a:gd name="T8" fmla="*/ 1475414 w 1476615"/>
                <a:gd name="T9" fmla="*/ 780089 h 1476013"/>
                <a:gd name="T10" fmla="*/ 738308 w 1476615"/>
                <a:gd name="T11" fmla="*/ 738007 h 1476013"/>
                <a:gd name="T12" fmla="*/ 1173265 w 1476615"/>
                <a:gd name="T13" fmla="*/ 1334345 h 1476013"/>
                <a:gd name="T14" fmla="*/ 1173265 w 1476615"/>
                <a:gd name="T15" fmla="*/ 1334345 h 1476013"/>
                <a:gd name="T16" fmla="*/ 251743 w 1476615"/>
                <a:gd name="T17" fmla="*/ 1293076 h 1476013"/>
                <a:gd name="T18" fmla="*/ 90026 w 1476615"/>
                <a:gd name="T19" fmla="*/ 384835 h 1476013"/>
                <a:gd name="T20" fmla="*/ 940796 w 1476615"/>
                <a:gd name="T21" fmla="*/ 28297 h 1476013"/>
                <a:gd name="T22" fmla="*/ 1475414 w 1476615"/>
                <a:gd name="T23" fmla="*/ 780089 h 1476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6615" h="1476013" stroke="0">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lnTo>
                    <a:pt x="738308" y="738007"/>
                  </a:lnTo>
                  <a:lnTo>
                    <a:pt x="1173265" y="1334345"/>
                  </a:lnTo>
                  <a:close/>
                </a:path>
                <a:path w="1476615" h="1476013" fill="none">
                  <a:moveTo>
                    <a:pt x="1173265" y="1334345"/>
                  </a:moveTo>
                  <a:cubicBezTo>
                    <a:pt x="894234" y="1537699"/>
                    <a:pt x="511464" y="1520557"/>
                    <a:pt x="251743" y="1293076"/>
                  </a:cubicBezTo>
                  <a:cubicBezTo>
                    <a:pt x="-8138" y="1065455"/>
                    <a:pt x="-75326" y="688110"/>
                    <a:pt x="90026" y="384835"/>
                  </a:cubicBezTo>
                  <a:cubicBezTo>
                    <a:pt x="255292" y="81719"/>
                    <a:pt x="608687" y="-66381"/>
                    <a:pt x="940796" y="28297"/>
                  </a:cubicBezTo>
                  <a:cubicBezTo>
                    <a:pt x="1273013" y="123006"/>
                    <a:pt x="1495113" y="435328"/>
                    <a:pt x="1475414" y="780089"/>
                  </a:cubicBezTo>
                </a:path>
              </a:pathLst>
            </a:custGeom>
            <a:noFill/>
            <a:ln w="123825" cap="rnd" cmpd="sng">
              <a:solidFill>
                <a:srgbClr val="0F85F1"/>
              </a:solidFill>
              <a:miter lim="800000"/>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33" name="矩形 11"/>
            <p:cNvSpPr>
              <a:spLocks noChangeArrowheads="1"/>
            </p:cNvSpPr>
            <p:nvPr/>
          </p:nvSpPr>
          <p:spPr bwMode="auto">
            <a:xfrm>
              <a:off x="2858623" y="3507474"/>
              <a:ext cx="6206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50</a:t>
              </a:r>
              <a:r>
                <a:rPr lang="zh-CN" altLang="en-US" sz="1200" b="1" dirty="0">
                  <a:latin typeface="微软雅黑" pitchFamily="34" charset="-122"/>
                  <a:ea typeface="微软雅黑" pitchFamily="34" charset="-122"/>
                </a:rPr>
                <a:t>万vip</a:t>
              </a:r>
            </a:p>
          </p:txBody>
        </p:sp>
        <p:sp>
          <p:nvSpPr>
            <p:cNvPr id="22534" name="矩形 13"/>
            <p:cNvSpPr>
              <a:spLocks noChangeArrowheads="1"/>
            </p:cNvSpPr>
            <p:nvPr/>
          </p:nvSpPr>
          <p:spPr bwMode="auto">
            <a:xfrm>
              <a:off x="4166020" y="3592425"/>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60</a:t>
              </a:r>
              <a:r>
                <a:rPr lang="zh-CN" altLang="en-US" sz="1200" b="1" dirty="0">
                  <a:latin typeface="微软雅黑" pitchFamily="34" charset="-122"/>
                  <a:ea typeface="微软雅黑" pitchFamily="34" charset="-122"/>
                </a:rPr>
                <a:t>名</a:t>
              </a:r>
            </a:p>
          </p:txBody>
        </p:sp>
        <p:sp>
          <p:nvSpPr>
            <p:cNvPr id="22535" name="矩形 15"/>
            <p:cNvSpPr>
              <a:spLocks noChangeArrowheads="1"/>
            </p:cNvSpPr>
            <p:nvPr/>
          </p:nvSpPr>
          <p:spPr bwMode="auto">
            <a:xfrm>
              <a:off x="5432315" y="3395969"/>
              <a:ext cx="53884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650</a:t>
              </a:r>
              <a:r>
                <a:rPr lang="zh-CN" altLang="en-US" sz="1200" b="1" dirty="0">
                  <a:latin typeface="微软雅黑" pitchFamily="34" charset="-122"/>
                  <a:ea typeface="微软雅黑" pitchFamily="34" charset="-122"/>
                </a:rPr>
                <a:t>次</a:t>
              </a:r>
            </a:p>
          </p:txBody>
        </p:sp>
        <p:sp>
          <p:nvSpPr>
            <p:cNvPr id="22536" name="矩形 19"/>
            <p:cNvSpPr>
              <a:spLocks noChangeArrowheads="1"/>
            </p:cNvSpPr>
            <p:nvPr/>
          </p:nvSpPr>
          <p:spPr bwMode="auto">
            <a:xfrm>
              <a:off x="2227080" y="2713328"/>
              <a:ext cx="109549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57</a:t>
              </a:r>
              <a:r>
                <a:rPr lang="en-US" sz="1600" b="1" dirty="0">
                  <a:latin typeface="微软雅黑" pitchFamily="34" charset="-122"/>
                  <a:ea typeface="微软雅黑" pitchFamily="34" charset="-122"/>
                </a:rPr>
                <a:t>00</a:t>
              </a:r>
              <a:r>
                <a:rPr lang="zh-CN" altLang="en-US" sz="1200" b="1" dirty="0">
                  <a:latin typeface="微软雅黑" pitchFamily="34" charset="-122"/>
                  <a:ea typeface="微软雅黑" pitchFamily="34" charset="-122"/>
                </a:rPr>
                <a:t>万普通用户</a:t>
              </a:r>
            </a:p>
          </p:txBody>
        </p:sp>
        <p:sp>
          <p:nvSpPr>
            <p:cNvPr id="22537" name="矩形 20"/>
            <p:cNvSpPr>
              <a:spLocks noChangeArrowheads="1"/>
            </p:cNvSpPr>
            <p:nvPr/>
          </p:nvSpPr>
          <p:spPr bwMode="auto">
            <a:xfrm>
              <a:off x="3772157" y="2978657"/>
              <a:ext cx="63382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3020</a:t>
              </a:r>
              <a:r>
                <a:rPr lang="zh-CN" altLang="en-US" sz="1200" b="1" dirty="0">
                  <a:latin typeface="微软雅黑" pitchFamily="34" charset="-122"/>
                  <a:ea typeface="微软雅黑" pitchFamily="34" charset="-122"/>
                </a:rPr>
                <a:t>名</a:t>
              </a:r>
            </a:p>
          </p:txBody>
        </p:sp>
        <p:sp>
          <p:nvSpPr>
            <p:cNvPr id="22538" name="矩形 21"/>
            <p:cNvSpPr>
              <a:spLocks noChangeArrowheads="1"/>
            </p:cNvSpPr>
            <p:nvPr/>
          </p:nvSpPr>
          <p:spPr bwMode="auto">
            <a:xfrm>
              <a:off x="4979079" y="2283718"/>
              <a:ext cx="7288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b="1" dirty="0">
                  <a:latin typeface="微软雅黑" pitchFamily="34" charset="-122"/>
                  <a:ea typeface="微软雅黑" pitchFamily="34" charset="-122"/>
                </a:rPr>
                <a:t>1710</a:t>
              </a:r>
              <a:r>
                <a:rPr lang="en-US" sz="1600" b="1"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次</a:t>
              </a:r>
            </a:p>
          </p:txBody>
        </p:sp>
        <p:sp>
          <p:nvSpPr>
            <p:cNvPr id="22540" name="矩形 12"/>
            <p:cNvSpPr>
              <a:spLocks noChangeArrowheads="1"/>
            </p:cNvSpPr>
            <p:nvPr/>
          </p:nvSpPr>
          <p:spPr bwMode="auto">
            <a:xfrm>
              <a:off x="2489359" y="4212121"/>
              <a:ext cx="78170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服务用户数</a:t>
              </a:r>
            </a:p>
          </p:txBody>
        </p:sp>
        <p:pic>
          <p:nvPicPr>
            <p:cNvPr id="22541"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304" y="3937290"/>
              <a:ext cx="273810" cy="27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3" name="矩形 14"/>
            <p:cNvSpPr>
              <a:spLocks noChangeArrowheads="1"/>
            </p:cNvSpPr>
            <p:nvPr/>
          </p:nvSpPr>
          <p:spPr bwMode="auto">
            <a:xfrm>
              <a:off x="3747074"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日均服务用户</a:t>
              </a:r>
            </a:p>
          </p:txBody>
        </p:sp>
        <p:pic>
          <p:nvPicPr>
            <p:cNvPr id="22544" name="图片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178" y="3937290"/>
              <a:ext cx="27413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矩形 16"/>
            <p:cNvSpPr>
              <a:spLocks noChangeArrowheads="1"/>
            </p:cNvSpPr>
            <p:nvPr/>
          </p:nvSpPr>
          <p:spPr bwMode="auto">
            <a:xfrm>
              <a:off x="5043218"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a:latin typeface="方正兰亭超细黑简体" pitchFamily="2" charset="-122"/>
                  <a:ea typeface="思源黑体 CN Light"/>
                  <a:cs typeface="思源黑体 CN Light"/>
                </a:rPr>
                <a:t>日均服务次数</a:t>
              </a:r>
            </a:p>
          </p:txBody>
        </p:sp>
        <p:pic>
          <p:nvPicPr>
            <p:cNvPr id="22547" name="图片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0850" y="3937290"/>
              <a:ext cx="275079"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9" name="图片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1255" y="3937290"/>
              <a:ext cx="274565"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矩形 33"/>
            <p:cNvSpPr>
              <a:spLocks noChangeArrowheads="1"/>
            </p:cNvSpPr>
            <p:nvPr/>
          </p:nvSpPr>
          <p:spPr bwMode="auto">
            <a:xfrm>
              <a:off x="6393367" y="4212121"/>
              <a:ext cx="910345"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平均相应时长</a:t>
              </a:r>
            </a:p>
          </p:txBody>
        </p:sp>
        <p:sp>
          <p:nvSpPr>
            <p:cNvPr id="22551" name="矩形 34"/>
            <p:cNvSpPr>
              <a:spLocks noChangeArrowheads="1"/>
            </p:cNvSpPr>
            <p:nvPr/>
          </p:nvSpPr>
          <p:spPr bwMode="auto">
            <a:xfrm>
              <a:off x="6365290" y="3511237"/>
              <a:ext cx="4883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0.3</a:t>
              </a:r>
              <a:r>
                <a:rPr lang="zh-CN" altLang="en-US" sz="1200" b="1" dirty="0">
                  <a:latin typeface="微软雅黑" pitchFamily="34" charset="-122"/>
                  <a:ea typeface="微软雅黑" pitchFamily="34" charset="-122"/>
                </a:rPr>
                <a:t>秒</a:t>
              </a:r>
            </a:p>
          </p:txBody>
        </p:sp>
        <p:sp>
          <p:nvSpPr>
            <p:cNvPr id="22552" name="矩形 35"/>
            <p:cNvSpPr>
              <a:spLocks noChangeArrowheads="1"/>
            </p:cNvSpPr>
            <p:nvPr/>
          </p:nvSpPr>
          <p:spPr bwMode="auto">
            <a:xfrm>
              <a:off x="6796714" y="2825778"/>
              <a:ext cx="44387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sz="1600" b="1" dirty="0">
                  <a:latin typeface="微软雅黑" pitchFamily="34" charset="-122"/>
                  <a:ea typeface="微软雅黑" pitchFamily="34" charset="-122"/>
                </a:rPr>
                <a:t>30</a:t>
              </a:r>
              <a:r>
                <a:rPr lang="zh-CN" altLang="en-US" sz="1200" b="1" dirty="0">
                  <a:latin typeface="微软雅黑" pitchFamily="34" charset="-122"/>
                  <a:ea typeface="微软雅黑" pitchFamily="34" charset="-122"/>
                </a:rPr>
                <a:t>秒</a:t>
              </a:r>
            </a:p>
          </p:txBody>
        </p:sp>
        <p:sp>
          <p:nvSpPr>
            <p:cNvPr id="2" name="矩形: 圆角 1">
              <a:extLst>
                <a:ext uri="{FF2B5EF4-FFF2-40B4-BE49-F238E27FC236}">
                  <a16:creationId xmlns="" xmlns:a16="http://schemas.microsoft.com/office/drawing/2014/main" id="{7D2CBA52-7BDF-4349-813A-9BD3BA3D0AA7}"/>
                </a:ext>
              </a:extLst>
            </p:cNvPr>
            <p:cNvSpPr/>
            <p:nvPr/>
          </p:nvSpPr>
          <p:spPr>
            <a:xfrm>
              <a:off x="2596876" y="3048760"/>
              <a:ext cx="281942" cy="828663"/>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a:extLst>
                <a:ext uri="{FF2B5EF4-FFF2-40B4-BE49-F238E27FC236}">
                  <a16:creationId xmlns="" xmlns:a16="http://schemas.microsoft.com/office/drawing/2014/main" id="{53EAC51A-2106-454E-943F-1B46CBFEAE50}"/>
                </a:ext>
              </a:extLst>
            </p:cNvPr>
            <p:cNvSpPr/>
            <p:nvPr/>
          </p:nvSpPr>
          <p:spPr>
            <a:xfrm>
              <a:off x="2958846" y="3804733"/>
              <a:ext cx="281942" cy="7269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a:extLst>
                <a:ext uri="{FF2B5EF4-FFF2-40B4-BE49-F238E27FC236}">
                  <a16:creationId xmlns="" xmlns:a16="http://schemas.microsoft.com/office/drawing/2014/main" id="{EEBDE82A-8AA2-4505-8B46-3DB749BDC218}"/>
                </a:ext>
              </a:extLst>
            </p:cNvPr>
            <p:cNvSpPr/>
            <p:nvPr/>
          </p:nvSpPr>
          <p:spPr>
            <a:xfrm>
              <a:off x="3931300" y="3263891"/>
              <a:ext cx="281942" cy="613532"/>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圆角 38">
              <a:extLst>
                <a:ext uri="{FF2B5EF4-FFF2-40B4-BE49-F238E27FC236}">
                  <a16:creationId xmlns="" xmlns:a16="http://schemas.microsoft.com/office/drawing/2014/main" id="{6E7EE4A1-1469-4358-94EB-B5018A668F5D}"/>
                </a:ext>
              </a:extLst>
            </p:cNvPr>
            <p:cNvSpPr/>
            <p:nvPr/>
          </p:nvSpPr>
          <p:spPr>
            <a:xfrm>
              <a:off x="4235339" y="3841423"/>
              <a:ext cx="281942" cy="36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圆角 39">
              <a:extLst>
                <a:ext uri="{FF2B5EF4-FFF2-40B4-BE49-F238E27FC236}">
                  <a16:creationId xmlns="" xmlns:a16="http://schemas.microsoft.com/office/drawing/2014/main" id="{65311CE2-54FB-4162-A824-4516CFFFD97A}"/>
                </a:ext>
              </a:extLst>
            </p:cNvPr>
            <p:cNvSpPr/>
            <p:nvPr/>
          </p:nvSpPr>
          <p:spPr>
            <a:xfrm>
              <a:off x="5202510" y="2632829"/>
              <a:ext cx="281942" cy="1244594"/>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圆角 40">
              <a:extLst>
                <a:ext uri="{FF2B5EF4-FFF2-40B4-BE49-F238E27FC236}">
                  <a16:creationId xmlns="" xmlns:a16="http://schemas.microsoft.com/office/drawing/2014/main" id="{E7C9BCCA-8293-41C7-BB0E-A63EC2840FD8}"/>
                </a:ext>
              </a:extLst>
            </p:cNvPr>
            <p:cNvSpPr/>
            <p:nvPr/>
          </p:nvSpPr>
          <p:spPr>
            <a:xfrm>
              <a:off x="5525393" y="3769423"/>
              <a:ext cx="281942"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矩形: 圆角 41">
              <a:extLst>
                <a:ext uri="{FF2B5EF4-FFF2-40B4-BE49-F238E27FC236}">
                  <a16:creationId xmlns="" xmlns:a16="http://schemas.microsoft.com/office/drawing/2014/main" id="{03298A9E-DD17-4F8D-A293-91BD9FBE46C1}"/>
                </a:ext>
              </a:extLst>
            </p:cNvPr>
            <p:cNvSpPr/>
            <p:nvPr/>
          </p:nvSpPr>
          <p:spPr>
            <a:xfrm>
              <a:off x="6467270" y="3841423"/>
              <a:ext cx="281942" cy="36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圆角 42">
              <a:extLst>
                <a:ext uri="{FF2B5EF4-FFF2-40B4-BE49-F238E27FC236}">
                  <a16:creationId xmlns="" xmlns:a16="http://schemas.microsoft.com/office/drawing/2014/main" id="{F7175264-7CC5-46F8-A205-61D451696FF7}"/>
                </a:ext>
              </a:extLst>
            </p:cNvPr>
            <p:cNvSpPr/>
            <p:nvPr/>
          </p:nvSpPr>
          <p:spPr>
            <a:xfrm>
              <a:off x="6868596" y="3163164"/>
              <a:ext cx="281942" cy="714259"/>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矩形: 圆角 43">
              <a:extLst>
                <a:ext uri="{FF2B5EF4-FFF2-40B4-BE49-F238E27FC236}">
                  <a16:creationId xmlns="" xmlns:a16="http://schemas.microsoft.com/office/drawing/2014/main" id="{D9B2FA69-3D51-4FDD-AF99-636F95E87C0F}"/>
                </a:ext>
              </a:extLst>
            </p:cNvPr>
            <p:cNvSpPr/>
            <p:nvPr/>
          </p:nvSpPr>
          <p:spPr>
            <a:xfrm>
              <a:off x="7690846" y="3984493"/>
              <a:ext cx="144000" cy="108000"/>
            </a:xfrm>
            <a:prstGeom prst="roundRect">
              <a:avLst>
                <a:gd name="adj" fmla="val 535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5" name="矩形: 圆角 44">
              <a:extLst>
                <a:ext uri="{FF2B5EF4-FFF2-40B4-BE49-F238E27FC236}">
                  <a16:creationId xmlns="" xmlns:a16="http://schemas.microsoft.com/office/drawing/2014/main" id="{8310655E-A237-461E-A39C-6D01064C77B5}"/>
                </a:ext>
              </a:extLst>
            </p:cNvPr>
            <p:cNvSpPr/>
            <p:nvPr/>
          </p:nvSpPr>
          <p:spPr>
            <a:xfrm>
              <a:off x="7685633" y="4266847"/>
              <a:ext cx="144000" cy="108000"/>
            </a:xfrm>
            <a:prstGeom prst="roundRect">
              <a:avLst>
                <a:gd name="adj" fmla="val 53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矩形 14">
              <a:extLst>
                <a:ext uri="{FF2B5EF4-FFF2-40B4-BE49-F238E27FC236}">
                  <a16:creationId xmlns="" xmlns:a16="http://schemas.microsoft.com/office/drawing/2014/main" id="{24EE6BAE-9FD6-4723-BAC9-31195FD10760}"/>
                </a:ext>
              </a:extLst>
            </p:cNvPr>
            <p:cNvSpPr>
              <a:spLocks noChangeArrowheads="1"/>
            </p:cNvSpPr>
            <p:nvPr/>
          </p:nvSpPr>
          <p:spPr bwMode="auto">
            <a:xfrm>
              <a:off x="7762846" y="3918405"/>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机器客服</a:t>
              </a:r>
            </a:p>
          </p:txBody>
        </p:sp>
        <p:sp>
          <p:nvSpPr>
            <p:cNvPr id="47" name="矩形 14">
              <a:extLst>
                <a:ext uri="{FF2B5EF4-FFF2-40B4-BE49-F238E27FC236}">
                  <a16:creationId xmlns="" xmlns:a16="http://schemas.microsoft.com/office/drawing/2014/main" id="{C996BE0A-D0C4-43B0-93D4-8D65E12E6977}"/>
                </a:ext>
              </a:extLst>
            </p:cNvPr>
            <p:cNvSpPr>
              <a:spLocks noChangeArrowheads="1"/>
            </p:cNvSpPr>
            <p:nvPr/>
          </p:nvSpPr>
          <p:spPr bwMode="auto">
            <a:xfrm>
              <a:off x="7762846" y="4197737"/>
              <a:ext cx="864709"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333" dirty="0">
                  <a:latin typeface="方正兰亭超细黑简体" pitchFamily="2" charset="-122"/>
                  <a:ea typeface="思源黑体 CN Light"/>
                  <a:cs typeface="思源黑体 CN Light"/>
                </a:rPr>
                <a:t>人工客服</a:t>
              </a:r>
            </a:p>
          </p:txBody>
        </p:sp>
      </p:grpSp>
      <p:sp>
        <p:nvSpPr>
          <p:cNvPr id="50" name="矩形 49">
            <a:extLst>
              <a:ext uri="{FF2B5EF4-FFF2-40B4-BE49-F238E27FC236}">
                <a16:creationId xmlns="" xmlns:a16="http://schemas.microsoft.com/office/drawing/2014/main" id="{0A36966E-BCA2-4D80-B4CA-39AF377A25AC}"/>
              </a:ext>
            </a:extLst>
          </p:cNvPr>
          <p:cNvSpPr/>
          <p:nvPr/>
        </p:nvSpPr>
        <p:spPr>
          <a:xfrm>
            <a:off x="0" y="847"/>
            <a:ext cx="4560147" cy="548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latin typeface="微软雅黑" charset="0"/>
                <a:ea typeface="微软雅黑" charset="0"/>
              </a:rPr>
              <a:t>理财通智能客服使用情况</a:t>
            </a:r>
          </a:p>
        </p:txBody>
      </p:sp>
    </p:spTree>
    <p:extLst>
      <p:ext uri="{BB962C8B-B14F-4D97-AF65-F5344CB8AC3E}">
        <p14:creationId xmlns:p14="http://schemas.microsoft.com/office/powerpoint/2010/main" val="803100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腾讯优图的领先技术能力，错误率低于</a:t>
            </a:r>
            <a:r>
              <a:rPr lang="en-US" altLang="zh-CN" dirty="0" smtClean="0"/>
              <a:t>0.01%</a:t>
            </a:r>
            <a:endParaRPr lang="zh-CN" altLang="en-US" dirty="0"/>
          </a:p>
        </p:txBody>
      </p:sp>
      <p:sp>
        <p:nvSpPr>
          <p:cNvPr id="4" name="Oval 10"/>
          <p:cNvSpPr>
            <a:spLocks noChangeArrowheads="1"/>
          </p:cNvSpPr>
          <p:nvPr/>
        </p:nvSpPr>
        <p:spPr bwMode="auto">
          <a:xfrm>
            <a:off x="900752" y="2549026"/>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人脸</a:t>
            </a:r>
            <a:endParaRPr lang="en-US" altLang="zh-CN"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685800">
              <a:buFont typeface="Arial" panose="020B0604020202020204" pitchFamily="34" charset="0"/>
              <a:buNone/>
            </a:pPr>
            <a:r>
              <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视频</a:t>
            </a:r>
          </a:p>
        </p:txBody>
      </p:sp>
      <p:sp>
        <p:nvSpPr>
          <p:cNvPr id="5" name="矩形 7"/>
          <p:cNvSpPr>
            <a:spLocks noChangeArrowheads="1"/>
          </p:cNvSpPr>
          <p:nvPr/>
        </p:nvSpPr>
        <p:spPr bwMode="auto">
          <a:xfrm>
            <a:off x="3527103"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a:t>
            </a: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脸活体</a:t>
            </a:r>
            <a:r>
              <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检测</a:t>
            </a:r>
          </a:p>
        </p:txBody>
      </p:sp>
      <p:cxnSp>
        <p:nvCxnSpPr>
          <p:cNvPr id="8" name="直接箭头连接符 7"/>
          <p:cNvCxnSpPr/>
          <p:nvPr/>
        </p:nvCxnSpPr>
        <p:spPr bwMode="auto">
          <a:xfrm>
            <a:off x="2784143"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0"/>
          <p:cNvSpPr>
            <a:spLocks noChangeArrowheads="1"/>
          </p:cNvSpPr>
          <p:nvPr/>
        </p:nvSpPr>
        <p:spPr bwMode="auto">
          <a:xfrm>
            <a:off x="900752" y="4067774"/>
            <a:ext cx="1147125" cy="1063997"/>
          </a:xfrm>
          <a:prstGeom prst="ellipse">
            <a:avLst/>
          </a:prstGeom>
          <a:solidFill>
            <a:srgbClr val="3399FF"/>
          </a:solidFill>
          <a:ln w="9525">
            <a:noFill/>
            <a:round/>
            <a:headEnd/>
            <a:tailEnd/>
          </a:ln>
          <a:effectLst/>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smtClean="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身份证图片</a:t>
            </a:r>
            <a:endParaRPr lang="zh-CN" altLang="en-US" sz="16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p:nvPr/>
        </p:nvSpPr>
        <p:spPr>
          <a:xfrm>
            <a:off x="625453" y="1970581"/>
            <a:ext cx="2172338" cy="3706887"/>
          </a:xfrm>
          <a:prstGeom prst="rect">
            <a:avLst/>
          </a:prstGeom>
          <a:noFill/>
          <a:ln w="31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11806" y="1487609"/>
            <a:ext cx="2186660"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panose="020B0503020204020204" pitchFamily="34" charset="-122"/>
                <a:ea typeface="微软雅黑" panose="020B0503020204020204" pitchFamily="34" charset="-122"/>
              </a:rPr>
              <a:t>SDK</a:t>
            </a:r>
          </a:p>
        </p:txBody>
      </p:sp>
      <p:sp>
        <p:nvSpPr>
          <p:cNvPr id="17" name="矩形 16"/>
          <p:cNvSpPr/>
          <p:nvPr/>
        </p:nvSpPr>
        <p:spPr>
          <a:xfrm>
            <a:off x="972727" y="2138562"/>
            <a:ext cx="1415772"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请求检测内容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右弧形箭头 18"/>
          <p:cNvSpPr/>
          <p:nvPr/>
        </p:nvSpPr>
        <p:spPr>
          <a:xfrm>
            <a:off x="2030956" y="3284740"/>
            <a:ext cx="488775" cy="883674"/>
          </a:xfrm>
          <a:prstGeom prst="curvedLeftArrow">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p:cNvSpPr/>
          <p:nvPr/>
        </p:nvSpPr>
        <p:spPr>
          <a:xfrm>
            <a:off x="684715" y="3621856"/>
            <a:ext cx="2026517" cy="338554"/>
          </a:xfrm>
          <a:prstGeom prst="rect">
            <a:avLst/>
          </a:prstGeom>
        </p:spPr>
        <p:txBody>
          <a:bodyPr wrap="none">
            <a:spAutoFit/>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少量的</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SDK</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检测逻辑</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3370906" y="1470185"/>
            <a:ext cx="4981521"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服务</a:t>
            </a:r>
            <a:r>
              <a:rPr lang="zh-CN" altLang="en-US" sz="1600" dirty="0">
                <a:latin typeface="微软雅黑" panose="020B0503020204020204" pitchFamily="34" charset="-122"/>
                <a:ea typeface="微软雅黑" panose="020B0503020204020204" pitchFamily="34" charset="-122"/>
              </a:rPr>
              <a:t>端</a:t>
            </a:r>
            <a:endParaRPr lang="en-US" altLang="zh-CN" sz="1600" dirty="0" smtClean="0">
              <a:latin typeface="微软雅黑" panose="020B0503020204020204" pitchFamily="34" charset="-122"/>
              <a:ea typeface="微软雅黑" panose="020B0503020204020204" pitchFamily="34" charset="-122"/>
            </a:endParaRPr>
          </a:p>
        </p:txBody>
      </p:sp>
      <p:sp>
        <p:nvSpPr>
          <p:cNvPr id="22" name="矩形 7"/>
          <p:cNvSpPr>
            <a:spLocks noChangeArrowheads="1"/>
          </p:cNvSpPr>
          <p:nvPr/>
        </p:nvSpPr>
        <p:spPr bwMode="auto">
          <a:xfrm>
            <a:off x="5171071" y="4444672"/>
            <a:ext cx="116417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用户上传身份证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p:cNvSpPr txBox="1"/>
          <p:nvPr/>
        </p:nvSpPr>
        <p:spPr>
          <a:xfrm>
            <a:off x="3480089" y="4067774"/>
            <a:ext cx="4414462" cy="338554"/>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smtClean="0">
                <a:latin typeface="微软雅黑" panose="020B0503020204020204" pitchFamily="34" charset="-122"/>
                <a:ea typeface="微软雅黑" panose="020B0503020204020204" pitchFamily="34" charset="-122"/>
              </a:rPr>
              <a:t>Step2</a:t>
            </a:r>
            <a:r>
              <a:rPr lang="zh-CN" altLang="en-US" sz="1600" dirty="0" smtClean="0">
                <a:latin typeface="微软雅黑" panose="020B0503020204020204" pitchFamily="34" charset="-122"/>
                <a:ea typeface="微软雅黑" panose="020B0503020204020204" pitchFamily="34" charset="-122"/>
              </a:rPr>
              <a:t>：人脸比对，是否本人</a:t>
            </a:r>
            <a:endParaRPr lang="zh-CN" altLang="en-US" sz="1600" dirty="0">
              <a:latin typeface="微软雅黑" panose="020B0503020204020204" pitchFamily="34" charset="-122"/>
              <a:ea typeface="微软雅黑" panose="020B0503020204020204" pitchFamily="34" charset="-122"/>
            </a:endParaRPr>
          </a:p>
        </p:txBody>
      </p:sp>
      <p:sp>
        <p:nvSpPr>
          <p:cNvPr id="26" name="矩形 7"/>
          <p:cNvSpPr>
            <a:spLocks noChangeArrowheads="1"/>
          </p:cNvSpPr>
          <p:nvPr/>
        </p:nvSpPr>
        <p:spPr bwMode="auto">
          <a:xfrm>
            <a:off x="6763651" y="4453868"/>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公安接口身份证</a:t>
            </a:r>
            <a:endParaRPr kumimoji="0" lang="en-US" altLang="zh-CN"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图片</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
          <p:cNvSpPr>
            <a:spLocks noChangeArrowheads="1"/>
          </p:cNvSpPr>
          <p:nvPr/>
        </p:nvSpPr>
        <p:spPr bwMode="auto">
          <a:xfrm>
            <a:off x="3560373" y="4453869"/>
            <a:ext cx="1130900" cy="995453"/>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人脸与两张照片相同</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3384553" y="2083712"/>
            <a:ext cx="4954226" cy="338554"/>
          </a:xfrm>
          <a:prstGeom prst="rect">
            <a:avLst/>
          </a:prstGeom>
        </p:spPr>
        <p:txBody>
          <a:bodyPr wrap="square">
            <a:spAutoFit/>
          </a:bodyPr>
          <a:lstStyle/>
          <a:p>
            <a:pPr marL="285750" indent="-285750">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Step1</a:t>
            </a:r>
            <a:r>
              <a:rPr lang="zh-CN" altLang="en-US" sz="1600" dirty="0" smtClean="0">
                <a:latin typeface="微软雅黑" panose="020B0503020204020204" pitchFamily="34" charset="-122"/>
                <a:ea typeface="微软雅黑" panose="020B0503020204020204" pitchFamily="34" charset="-122"/>
              </a:rPr>
              <a:t>：人脸验证</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是否活人</a:t>
            </a:r>
            <a:endParaRPr lang="en-US" altLang="zh-CN" sz="1600" dirty="0">
              <a:latin typeface="微软雅黑" panose="020B0503020204020204" pitchFamily="34" charset="-122"/>
              <a:ea typeface="微软雅黑" panose="020B0503020204020204" pitchFamily="34" charset="-122"/>
            </a:endParaRPr>
          </a:p>
        </p:txBody>
      </p:sp>
      <p:sp>
        <p:nvSpPr>
          <p:cNvPr id="30" name="矩形 7"/>
          <p:cNvSpPr>
            <a:spLocks noChangeArrowheads="1"/>
          </p:cNvSpPr>
          <p:nvPr/>
        </p:nvSpPr>
        <p:spPr bwMode="auto">
          <a:xfrm>
            <a:off x="5171071" y="2537069"/>
            <a:ext cx="1164170" cy="1173338"/>
          </a:xfrm>
          <a:prstGeom prst="rect">
            <a:avLst/>
          </a:prstGeom>
          <a:solidFill>
            <a:sysClr val="window" lastClr="FFFFFF"/>
          </a:solidFill>
          <a:ln w="15875" algn="ctr">
            <a:solidFill>
              <a:srgbClr val="3399FF"/>
            </a:solidFill>
            <a:round/>
            <a:headEnd/>
            <a:tailEnd/>
          </a:ln>
          <a:extLst/>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marL="0" marR="0" lvl="0" indent="0" algn="ctr" defTabSz="6858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视频动作</a:t>
            </a:r>
            <a:endParaRPr kumimoji="0" lang="zh-CN" altLang="en-US" sz="1600" b="1" i="0" u="none" strike="noStrike" kern="0" cap="none" spc="0" normalizeH="0" baseline="0" noProof="0" dirty="0">
              <a:ln>
                <a:noFill/>
              </a:ln>
              <a:solidFill>
                <a:srgbClr val="3399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1" name="直接箭头连接符 30"/>
          <p:cNvCxnSpPr/>
          <p:nvPr/>
        </p:nvCxnSpPr>
        <p:spPr bwMode="auto">
          <a:xfrm>
            <a:off x="473912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箭头连接符 31"/>
          <p:cNvCxnSpPr/>
          <p:nvPr/>
        </p:nvCxnSpPr>
        <p:spPr bwMode="auto">
          <a:xfrm>
            <a:off x="6331704" y="4951594"/>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a:xfrm>
            <a:off x="3370907" y="1941719"/>
            <a:ext cx="4981520" cy="3735749"/>
          </a:xfrm>
          <a:prstGeom prst="rect">
            <a:avLst/>
          </a:prstGeom>
          <a:no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9065360" y="2702215"/>
            <a:ext cx="2342936" cy="1612352"/>
            <a:chOff x="8924867" y="1470185"/>
            <a:chExt cx="2342936" cy="1612352"/>
          </a:xfrm>
        </p:grpSpPr>
        <p:sp>
          <p:nvSpPr>
            <p:cNvPr id="3" name="矩形 15"/>
            <p:cNvSpPr>
              <a:spLocks noChangeArrowheads="1"/>
            </p:cNvSpPr>
            <p:nvPr/>
          </p:nvSpPr>
          <p:spPr bwMode="auto">
            <a:xfrm>
              <a:off x="8931706" y="2074371"/>
              <a:ext cx="1089950" cy="995453"/>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defTabSz="685800">
                <a:buFont typeface="Arial" panose="020B0604020202020204" pitchFamily="34" charset="0"/>
                <a:buNone/>
              </a:pPr>
              <a:r>
                <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客</a:t>
              </a: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服异步在线审核</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15"/>
            <p:cNvSpPr>
              <a:spLocks noChangeArrowheads="1"/>
            </p:cNvSpPr>
            <p:nvPr/>
          </p:nvSpPr>
          <p:spPr bwMode="auto">
            <a:xfrm>
              <a:off x="10177852" y="2076230"/>
              <a:ext cx="1089950" cy="1006307"/>
            </a:xfrm>
            <a:prstGeom prst="rect">
              <a:avLst/>
            </a:prstGeom>
            <a:noFill/>
            <a:ln w="9525" algn="ctr">
              <a:solidFill>
                <a:srgbClr val="5B9BD5"/>
              </a:solidFill>
              <a:round/>
              <a:headEnd/>
              <a:tailEnd/>
            </a:ln>
          </p:spPr>
          <p:txBody>
            <a:bodyPr anchor="ctr"/>
            <a:lstStyle>
              <a:lvl1pPr>
                <a:defRPr sz="1900">
                  <a:solidFill>
                    <a:schemeClr val="tx1"/>
                  </a:solidFill>
                  <a:latin typeface="Arial" panose="020B0604020202020204" pitchFamily="34" charset="0"/>
                  <a:ea typeface="宋体" panose="02010600030101010101" pitchFamily="2" charset="-122"/>
                </a:defRPr>
              </a:lvl1pPr>
              <a:lvl2pPr marL="742950" indent="-285750">
                <a:defRPr sz="1900">
                  <a:solidFill>
                    <a:schemeClr val="tx1"/>
                  </a:solidFill>
                  <a:latin typeface="Arial" panose="020B0604020202020204" pitchFamily="34" charset="0"/>
                  <a:ea typeface="宋体" panose="02010600030101010101" pitchFamily="2" charset="-122"/>
                </a:defRPr>
              </a:lvl2pPr>
              <a:lvl3pPr marL="1143000" indent="-228600">
                <a:defRPr sz="1900">
                  <a:solidFill>
                    <a:schemeClr val="tx1"/>
                  </a:solidFill>
                  <a:latin typeface="Arial" panose="020B0604020202020204" pitchFamily="34" charset="0"/>
                  <a:ea typeface="宋体" panose="02010600030101010101" pitchFamily="2" charset="-122"/>
                </a:defRPr>
              </a:lvl3pPr>
              <a:lvl4pPr marL="1600200" indent="-228600">
                <a:defRPr sz="1900">
                  <a:solidFill>
                    <a:schemeClr val="tx1"/>
                  </a:solidFill>
                  <a:latin typeface="Arial" panose="020B0604020202020204" pitchFamily="34" charset="0"/>
                  <a:ea typeface="宋体" panose="02010600030101010101" pitchFamily="2" charset="-122"/>
                </a:defRPr>
              </a:lvl4pPr>
              <a:lvl5pPr marL="2057400" indent="-228600">
                <a:defRPr sz="19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a:solidFill>
                    <a:schemeClr val="tx1"/>
                  </a:solidFill>
                  <a:latin typeface="Arial" panose="020B0604020202020204" pitchFamily="34" charset="0"/>
                  <a:ea typeface="宋体" panose="02010600030101010101" pitchFamily="2" charset="-122"/>
                </a:defRPr>
              </a:lvl9pPr>
            </a:lstStyle>
            <a:p>
              <a:pPr algn="ctr"/>
              <a:r>
                <a:rPr lang="zh-CN" altLang="en-US" sz="1600" b="1" dirty="0" smtClean="0">
                  <a:solidFill>
                    <a:srgbClr val="2392F0"/>
                  </a:solidFill>
                  <a:latin typeface="微软雅黑" panose="020B0503020204020204" pitchFamily="34" charset="-122"/>
                  <a:ea typeface="微软雅黑" panose="020B0503020204020204" pitchFamily="34" charset="-122"/>
                  <a:sym typeface="微软雅黑" panose="020B0503020204020204" pitchFamily="34" charset="-122"/>
                </a:rPr>
                <a:t>视频管理系统</a:t>
              </a:r>
              <a:endParaRPr lang="zh-CN" altLang="en-US" sz="1600" b="1" dirty="0">
                <a:solidFill>
                  <a:srgbClr val="2392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p:cNvSpPr/>
            <p:nvPr/>
          </p:nvSpPr>
          <p:spPr>
            <a:xfrm>
              <a:off x="8924867" y="1470185"/>
              <a:ext cx="2342936" cy="482972"/>
            </a:xfrm>
            <a:prstGeom prst="rect">
              <a:avLst/>
            </a:prstGeom>
            <a:solidFill>
              <a:srgbClr val="2392F0"/>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人脸识别管理</a:t>
              </a:r>
              <a:r>
                <a:rPr lang="en-US" altLang="zh-CN" sz="1600" dirty="0" smtClean="0">
                  <a:latin typeface="微软雅黑" panose="020B0503020204020204" pitchFamily="34" charset="-122"/>
                  <a:ea typeface="微软雅黑" panose="020B0503020204020204" pitchFamily="34" charset="-122"/>
                </a:rPr>
                <a:t>web</a:t>
              </a:r>
            </a:p>
          </p:txBody>
        </p:sp>
      </p:grpSp>
      <p:cxnSp>
        <p:nvCxnSpPr>
          <p:cNvPr id="35" name="直接箭头连接符 34"/>
          <p:cNvCxnSpPr/>
          <p:nvPr/>
        </p:nvCxnSpPr>
        <p:spPr bwMode="auto">
          <a:xfrm>
            <a:off x="8492920" y="3710407"/>
            <a:ext cx="431947" cy="0"/>
          </a:xfrm>
          <a:prstGeom prst="straightConnector1">
            <a:avLst/>
          </a:prstGeom>
          <a:solidFill>
            <a:srgbClr val="5B9BD5"/>
          </a:solidFill>
          <a:ln w="44450" cap="flat" cmpd="sng" algn="ctr">
            <a:solidFill>
              <a:sysClr val="window" lastClr="FFFFFF">
                <a:lumMod val="65000"/>
              </a:sys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6917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2000" y="252000"/>
            <a:ext cx="10515600" cy="568886"/>
          </a:xfrm>
        </p:spPr>
        <p:txBody>
          <a:bodyPr/>
          <a:lstStyle/>
          <a:p>
            <a:r>
              <a:rPr lang="zh-CN" altLang="en-US" dirty="0" smtClean="0"/>
              <a:t>人脸核身解决方案</a:t>
            </a:r>
            <a:r>
              <a:rPr lang="en-US" altLang="zh-CN" dirty="0" smtClean="0"/>
              <a:t>-</a:t>
            </a:r>
            <a:r>
              <a:rPr lang="zh-CN" altLang="en-US" dirty="0" smtClean="0"/>
              <a:t>提供三种交互模式供客户选择</a:t>
            </a:r>
            <a:endParaRPr lang="zh-CN" altLang="en-US" dirty="0"/>
          </a:p>
        </p:txBody>
      </p:sp>
      <p:pic>
        <p:nvPicPr>
          <p:cNvPr id="3" name="图片 12"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8" y="2414246"/>
            <a:ext cx="4067423" cy="288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3103817" y="1836306"/>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sp>
        <p:nvSpPr>
          <p:cNvPr id="5" name="文本框 4"/>
          <p:cNvSpPr txBox="1">
            <a:spLocks noChangeArrowheads="1"/>
          </p:cNvSpPr>
          <p:nvPr/>
        </p:nvSpPr>
        <p:spPr bwMode="auto">
          <a:xfrm>
            <a:off x="2793006" y="2921625"/>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6" name="文本框 5"/>
          <p:cNvSpPr txBox="1">
            <a:spLocks noChangeArrowheads="1"/>
          </p:cNvSpPr>
          <p:nvPr/>
        </p:nvSpPr>
        <p:spPr bwMode="auto">
          <a:xfrm>
            <a:off x="2989573" y="4589922"/>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graphicFrame>
        <p:nvGraphicFramePr>
          <p:cNvPr id="7" name="表格 6"/>
          <p:cNvGraphicFramePr>
            <a:graphicFrameLocks noGrp="1"/>
          </p:cNvGraphicFramePr>
          <p:nvPr>
            <p:extLst/>
          </p:nvPr>
        </p:nvGraphicFramePr>
        <p:xfrm>
          <a:off x="3508710" y="1135720"/>
          <a:ext cx="8427175" cy="4916231"/>
        </p:xfrm>
        <a:graphic>
          <a:graphicData uri="http://schemas.openxmlformats.org/drawingml/2006/table">
            <a:tbl>
              <a:tblPr>
                <a:tableStyleId>{BC89EF96-8CEA-46FF-86C4-4CE0E7609802}</a:tableStyleId>
              </a:tblPr>
              <a:tblGrid>
                <a:gridCol w="2105617"/>
                <a:gridCol w="3340896"/>
                <a:gridCol w="1279635"/>
                <a:gridCol w="1701027"/>
              </a:tblGrid>
              <a:tr h="444972">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说明</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适用场景</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人脸比对</a:t>
                      </a:r>
                    </a:p>
                  </a:txBody>
                  <a:tcPr marL="121933" marR="121933" marT="60991" marB="60991" anchor="ctr" horzOverflow="overflow">
                    <a:solidFill>
                      <a:srgbClr val="399BFC"/>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u="none" strike="noStrike" cap="none" normalizeH="0" baseline="0" dirty="0" smtClean="0">
                          <a:ln>
                            <a:noFill/>
                          </a:ln>
                          <a:solidFill>
                            <a:schemeClr val="bg1"/>
                          </a:solidFill>
                          <a:effectLst/>
                          <a:latin typeface="微软雅黑" charset="0"/>
                          <a:ea typeface="微软雅黑" charset="0"/>
                        </a:rPr>
                        <a:t>活体检测</a:t>
                      </a:r>
                    </a:p>
                  </a:txBody>
                  <a:tcPr marL="121933" marR="121933" marT="60991" marB="60991" anchor="ctr" horzOverflow="overflow">
                    <a:solidFill>
                      <a:srgbClr val="399BFC"/>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高级模式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唇语、唇动方式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满足中高风险业务办理时的远程身份认证。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如：通过</a:t>
                      </a:r>
                      <a:r>
                        <a:rPr kumimoji="0" lang="en-US" altLang="zh-CN" sz="1400" u="none" strike="noStrike" cap="none" normalizeH="0" baseline="0" dirty="0" smtClean="0">
                          <a:ln>
                            <a:noFill/>
                          </a:ln>
                          <a:solidFill>
                            <a:schemeClr val="bg1">
                              <a:lumMod val="65000"/>
                            </a:schemeClr>
                          </a:solidFill>
                          <a:effectLst/>
                          <a:latin typeface="微软雅黑" charset="0"/>
                          <a:ea typeface="微软雅黑" charset="0"/>
                        </a:rPr>
                        <a:t>App</a:t>
                      </a: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等移动端的远程自助开户、修改密码等业务场景。</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b="1" u="none" strike="noStrike" cap="none" normalizeH="0" baseline="0" dirty="0" smtClean="0">
                          <a:ln>
                            <a:noFill/>
                          </a:ln>
                          <a:solidFill>
                            <a:srgbClr val="595959"/>
                          </a:solidFill>
                          <a:effectLst/>
                          <a:latin typeface="微软雅黑" charset="0"/>
                          <a:ea typeface="微软雅黑" charset="0"/>
                        </a:rPr>
                        <a:t>有效防御多种攻击</a:t>
                      </a:r>
                      <a:r>
                        <a:rPr kumimoji="0" lang="en-US" altLang="zh-CN" sz="1400" u="none" strike="noStrike" cap="none" normalizeH="0" baseline="0" dirty="0" smtClean="0">
                          <a:ln>
                            <a:noFill/>
                          </a:ln>
                          <a:solidFill>
                            <a:srgbClr val="595959"/>
                          </a:solidFill>
                          <a:effectLst/>
                          <a:latin typeface="微软雅黑" charset="0"/>
                          <a:ea typeface="微软雅黑" charset="0"/>
                        </a:rPr>
                        <a:t>)</a:t>
                      </a:r>
                    </a:p>
                  </a:txBody>
                  <a:tcPr marL="121933" marR="121933" marT="60991" marB="60991" horzOverflow="overflow">
                    <a:solidFill>
                      <a:schemeClr val="bg1"/>
                    </a:solidFill>
                  </a:tcPr>
                </a:tc>
              </a:tr>
              <a:tr h="1478084">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中级模式</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活体检测</a:t>
                      </a:r>
                    </a:p>
                    <a:p>
                      <a:pPr marL="0" marR="0" lvl="0" indent="0" algn="l" defTabSz="457200" rtl="0" eaLnBrk="1" fontAlgn="base" latinLnBrk="0" hangingPunct="1">
                        <a:lnSpc>
                          <a:spcPct val="150000"/>
                        </a:lnSpc>
                        <a:spcBef>
                          <a:spcPct val="0"/>
                        </a:spcBef>
                        <a:spcAft>
                          <a:spcPct val="0"/>
                        </a:spcAft>
                        <a:buClrTx/>
                        <a:buSzTx/>
                        <a:buFontTx/>
                        <a:buNone/>
                      </a:pPr>
                      <a:r>
                        <a:rPr kumimoji="0" lang="en-US" altLang="zh-CN" sz="1400" u="none" strike="noStrike" cap="none" normalizeH="0" baseline="0" dirty="0" smtClean="0">
                          <a:ln>
                            <a:noFill/>
                          </a:ln>
                          <a:solidFill>
                            <a:srgbClr val="717171"/>
                          </a:solidFill>
                          <a:effectLst/>
                          <a:latin typeface="微软雅黑" charset="0"/>
                          <a:ea typeface="微软雅黑" charset="0"/>
                        </a:rPr>
                        <a:t>(</a:t>
                      </a:r>
                      <a:r>
                        <a:rPr kumimoji="0" lang="zh-CN" altLang="en-US" sz="1400" u="none" strike="noStrike" cap="none" normalizeH="0" baseline="0" dirty="0" smtClean="0">
                          <a:ln>
                            <a:noFill/>
                          </a:ln>
                          <a:solidFill>
                            <a:srgbClr val="717171"/>
                          </a:solidFill>
                          <a:effectLst/>
                          <a:latin typeface="微软雅黑" charset="0"/>
                          <a:ea typeface="微软雅黑" charset="0"/>
                        </a:rPr>
                        <a:t>摇头、眨眼、张嘴方式</a:t>
                      </a:r>
                      <a:r>
                        <a:rPr kumimoji="0" lang="en-US" altLang="zh-CN" sz="1400" u="none" strike="noStrike" cap="none" normalizeH="0" baseline="0" dirty="0" smtClean="0">
                          <a:ln>
                            <a:noFill/>
                          </a:ln>
                          <a:solidFill>
                            <a:srgbClr val="717171"/>
                          </a:solidFill>
                          <a:effectLst/>
                          <a:latin typeface="微软雅黑" charset="0"/>
                          <a:ea typeface="微软雅黑" charset="0"/>
                        </a:rPr>
                        <a:t>)</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满足一定风险要求业务办理时的远程身份认证。</a:t>
                      </a:r>
                    </a:p>
                    <a:p>
                      <a:pPr marL="0" marR="0" lvl="0" indent="0" algn="l" defTabSz="4572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只能防御简单的攻击。</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u="none" strike="noStrike" cap="none" normalizeH="0" baseline="0" dirty="0" smtClean="0">
                          <a:ln>
                            <a:noFill/>
                          </a:ln>
                          <a:solidFill>
                            <a:srgbClr val="595959"/>
                          </a:solidFill>
                          <a:effectLst/>
                          <a:latin typeface="微软雅黑" charset="0"/>
                          <a:ea typeface="微软雅黑" charset="0"/>
                        </a:rPr>
                        <a:t>(</a:t>
                      </a:r>
                      <a:r>
                        <a:rPr kumimoji="0" lang="zh-CN" altLang="en-US" sz="1400" u="none" strike="noStrike" cap="none" normalizeH="0" baseline="0" dirty="0" smtClean="0">
                          <a:ln>
                            <a:noFill/>
                          </a:ln>
                          <a:solidFill>
                            <a:srgbClr val="595959"/>
                          </a:solidFill>
                          <a:effectLst/>
                          <a:latin typeface="微软雅黑" charset="0"/>
                          <a:ea typeface="微软雅黑" charset="0"/>
                        </a:rPr>
                        <a:t>基础活体检测</a:t>
                      </a:r>
                      <a:r>
                        <a:rPr kumimoji="0" lang="en-US" altLang="zh-CN" sz="1400" u="none" strike="noStrike" cap="none" normalizeH="0" baseline="0" dirty="0" smtClean="0">
                          <a:ln>
                            <a:noFill/>
                          </a:ln>
                          <a:solidFill>
                            <a:srgbClr val="595959"/>
                          </a:solidFill>
                          <a:effectLst/>
                          <a:latin typeface="微软雅黑" charset="0"/>
                          <a:ea typeface="微软雅黑" charset="0"/>
                        </a:rPr>
                        <a:t>)</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rgbClr val="595959"/>
                        </a:solidFill>
                        <a:effectLst/>
                        <a:latin typeface="微软雅黑" charset="0"/>
                        <a:ea typeface="微软雅黑" charset="0"/>
                      </a:endParaRPr>
                    </a:p>
                  </a:txBody>
                  <a:tcPr marL="121933" marR="121933" marT="60991" marB="60991" horzOverflow="overflow">
                    <a:solidFill>
                      <a:schemeClr val="bg1"/>
                    </a:solidFill>
                  </a:tcPr>
                </a:tc>
              </a:tr>
              <a:tr h="1499593">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b="1" u="none" strike="noStrike" cap="none" normalizeH="0" baseline="0" dirty="0" smtClean="0">
                          <a:ln>
                            <a:noFill/>
                          </a:ln>
                          <a:solidFill>
                            <a:schemeClr val="tx1">
                              <a:lumMod val="65000"/>
                              <a:lumOff val="35000"/>
                            </a:schemeClr>
                          </a:solidFill>
                          <a:effectLst/>
                          <a:latin typeface="微软雅黑" charset="0"/>
                          <a:ea typeface="微软雅黑" charset="0"/>
                        </a:rPr>
                        <a:t>简单模式</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rgbClr val="717171"/>
                          </a:solidFill>
                          <a:effectLst/>
                          <a:latin typeface="微软雅黑" charset="0"/>
                          <a:ea typeface="微软雅黑" charset="0"/>
                        </a:rPr>
                        <a:t>人脸比对</a:t>
                      </a:r>
                    </a:p>
                  </a:txBody>
                  <a:tcPr marL="121933" marR="121933" marT="60991" marB="60991" anchor="ctr"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600" u="none" strike="noStrike" cap="none" normalizeH="0" baseline="0" dirty="0" smtClean="0">
                          <a:ln>
                            <a:noFill/>
                          </a:ln>
                          <a:solidFill>
                            <a:srgbClr val="595959"/>
                          </a:solidFill>
                          <a:effectLst/>
                          <a:latin typeface="微软雅黑" charset="0"/>
                          <a:ea typeface="微软雅黑" charset="0"/>
                        </a:rPr>
                        <a:t>特定场景下</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如有人值守</a:t>
                      </a:r>
                      <a:r>
                        <a:rPr kumimoji="0" lang="en-US" altLang="zh-CN" sz="1600" u="none" strike="noStrike" cap="none" normalizeH="0" baseline="0" dirty="0" smtClean="0">
                          <a:ln>
                            <a:noFill/>
                          </a:ln>
                          <a:solidFill>
                            <a:srgbClr val="595959"/>
                          </a:solidFill>
                          <a:effectLst/>
                          <a:latin typeface="微软雅黑" charset="0"/>
                          <a:ea typeface="微软雅黑" charset="0"/>
                        </a:rPr>
                        <a:t>)</a:t>
                      </a:r>
                      <a:r>
                        <a:rPr kumimoji="0" lang="zh-CN" altLang="en-US" sz="1600" u="none" strike="noStrike" cap="none" normalizeH="0" baseline="0" dirty="0" smtClean="0">
                          <a:ln>
                            <a:noFill/>
                          </a:ln>
                          <a:solidFill>
                            <a:srgbClr val="595959"/>
                          </a:solidFill>
                          <a:effectLst/>
                          <a:latin typeface="微软雅黑" charset="0"/>
                          <a:ea typeface="微软雅黑" charset="0"/>
                        </a:rPr>
                        <a:t>的远程身份认证。</a:t>
                      </a:r>
                    </a:p>
                    <a:p>
                      <a:pPr marL="0" marR="0" lvl="0" indent="0" algn="l" defTabSz="914400" rtl="0" eaLnBrk="1" fontAlgn="base" latinLnBrk="0" hangingPunct="1">
                        <a:lnSpc>
                          <a:spcPct val="150000"/>
                        </a:lnSpc>
                        <a:spcBef>
                          <a:spcPct val="0"/>
                        </a:spcBef>
                        <a:spcAft>
                          <a:spcPct val="0"/>
                        </a:spcAft>
                        <a:buClrTx/>
                        <a:buSzTx/>
                        <a:buFontTx/>
                        <a:buNone/>
                      </a:pPr>
                      <a:r>
                        <a:rPr kumimoji="0" lang="zh-CN" altLang="en-US" sz="1400" u="none" strike="noStrike" cap="none" normalizeH="0" baseline="0" dirty="0" smtClean="0">
                          <a:ln>
                            <a:noFill/>
                          </a:ln>
                          <a:solidFill>
                            <a:schemeClr val="bg1">
                              <a:lumMod val="65000"/>
                            </a:schemeClr>
                          </a:solidFill>
                          <a:effectLst/>
                          <a:latin typeface="微软雅黑" charset="0"/>
                          <a:ea typeface="微软雅黑" charset="0"/>
                        </a:rPr>
                        <a:t>如：线下展业的远程开户人脸识别。</a:t>
                      </a:r>
                    </a:p>
                  </a:txBody>
                  <a:tcPr marL="121933" marR="121933" marT="60991" marB="60991" anchor="ctr" horzOverflow="overflow">
                    <a:solidFill>
                      <a:schemeClr val="bg1"/>
                    </a:solidFill>
                  </a:tcPr>
                </a:tc>
                <a:tc>
                  <a:txBody>
                    <a:bodyPr/>
                    <a:lstStyle>
                      <a:lvl1pPr defTabSz="457200">
                        <a:spcBef>
                          <a:spcPct val="20000"/>
                        </a:spcBef>
                        <a:defRPr sz="3100">
                          <a:solidFill>
                            <a:schemeClr val="tx1"/>
                          </a:solidFill>
                          <a:latin typeface="Arial" pitchFamily="34" charset="0"/>
                          <a:ea typeface="宋体" pitchFamily="2" charset="-122"/>
                          <a:sym typeface="Arial" pitchFamily="34" charset="0"/>
                        </a:defRPr>
                      </a:lvl1pPr>
                      <a:lvl2pPr marL="742950" indent="-285750" defTabSz="457200">
                        <a:spcBef>
                          <a:spcPct val="20000"/>
                        </a:spcBef>
                        <a:defRPr sz="2600">
                          <a:solidFill>
                            <a:schemeClr val="tx1"/>
                          </a:solidFill>
                          <a:latin typeface="Arial" pitchFamily="34" charset="0"/>
                          <a:ea typeface="宋体" pitchFamily="2" charset="-122"/>
                          <a:sym typeface="Arial" pitchFamily="34" charset="0"/>
                        </a:defRPr>
                      </a:lvl2pPr>
                      <a:lvl3pPr marL="1143000" indent="-228600" defTabSz="457200">
                        <a:spcBef>
                          <a:spcPct val="20000"/>
                        </a:spcBef>
                        <a:defRPr sz="2200">
                          <a:solidFill>
                            <a:schemeClr val="tx1"/>
                          </a:solidFill>
                          <a:latin typeface="Arial" pitchFamily="34" charset="0"/>
                          <a:ea typeface="宋体" pitchFamily="2" charset="-122"/>
                          <a:sym typeface="Arial" pitchFamily="34" charset="0"/>
                        </a:defRPr>
                      </a:lvl3pPr>
                      <a:lvl4pPr marL="1600200" indent="-228600" defTabSz="457200">
                        <a:spcBef>
                          <a:spcPct val="20000"/>
                        </a:spcBef>
                        <a:defRPr sz="2000">
                          <a:solidFill>
                            <a:schemeClr val="tx1"/>
                          </a:solidFill>
                          <a:latin typeface="Arial" pitchFamily="34" charset="0"/>
                          <a:ea typeface="宋体" pitchFamily="2" charset="-122"/>
                          <a:sym typeface="Arial" pitchFamily="34" charset="0"/>
                        </a:defRPr>
                      </a:lvl4pPr>
                      <a:lvl5pPr marL="2057400" indent="-228600" defTabSz="457200">
                        <a:spcBef>
                          <a:spcPct val="20000"/>
                        </a:spcBef>
                        <a:defRPr sz="2000">
                          <a:solidFill>
                            <a:schemeClr val="tx1"/>
                          </a:solidFill>
                          <a:latin typeface="Arial" pitchFamily="34" charset="0"/>
                          <a:ea typeface="宋体" pitchFamily="2" charset="-122"/>
                          <a:sym typeface="Arial" pitchFamily="34" charset="0"/>
                        </a:defRPr>
                      </a:lvl5pPr>
                      <a:lvl6pPr marL="25146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defTabSz="4572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pPr>
                      <a:endParaRPr kumimoji="0" lang="zh-CN" altLang="en-US" sz="1300" u="none" strike="noStrike" cap="none" normalizeH="0" baseline="0" dirty="0" smtClean="0">
                        <a:ln>
                          <a:noFill/>
                        </a:ln>
                        <a:solidFill>
                          <a:schemeClr val="bg2">
                            <a:lumMod val="50000"/>
                          </a:schemeClr>
                        </a:solidFill>
                        <a:effectLst/>
                        <a:latin typeface="微软雅黑" charset="0"/>
                        <a:ea typeface="微软雅黑" charset="0"/>
                      </a:endParaRPr>
                    </a:p>
                  </a:txBody>
                  <a:tcPr marL="121933" marR="121933" marT="60991" marB="60991" horzOverflow="overflow">
                    <a:solidFill>
                      <a:schemeClr val="bg1"/>
                    </a:solidFill>
                  </a:tcPr>
                </a:tc>
                <a:tc>
                  <a:txBody>
                    <a:bodyPr/>
                    <a:lstStyle>
                      <a:lvl1pPr>
                        <a:spcBef>
                          <a:spcPct val="20000"/>
                        </a:spcBef>
                        <a:defRPr sz="3100">
                          <a:solidFill>
                            <a:schemeClr val="tx1"/>
                          </a:solidFill>
                          <a:latin typeface="Arial" pitchFamily="34" charset="0"/>
                          <a:ea typeface="宋体" pitchFamily="2" charset="-122"/>
                          <a:sym typeface="Arial" pitchFamily="34" charset="0"/>
                        </a:defRPr>
                      </a:lvl1pPr>
                      <a:lvl2pPr marL="742950" indent="-285750">
                        <a:spcBef>
                          <a:spcPct val="20000"/>
                        </a:spcBef>
                        <a:defRPr sz="2600">
                          <a:solidFill>
                            <a:schemeClr val="tx1"/>
                          </a:solidFill>
                          <a:latin typeface="Arial" pitchFamily="34" charset="0"/>
                          <a:ea typeface="宋体" pitchFamily="2" charset="-122"/>
                          <a:sym typeface="Arial" pitchFamily="34" charset="0"/>
                        </a:defRPr>
                      </a:lvl2pPr>
                      <a:lvl3pPr marL="1143000" indent="-228600">
                        <a:spcBef>
                          <a:spcPct val="20000"/>
                        </a:spcBef>
                        <a:defRPr sz="2200">
                          <a:solidFill>
                            <a:schemeClr val="tx1"/>
                          </a:solidFill>
                          <a:latin typeface="Arial" pitchFamily="34" charset="0"/>
                          <a:ea typeface="宋体" pitchFamily="2" charset="-122"/>
                          <a:sym typeface="Arial" pitchFamily="34" charset="0"/>
                        </a:defRPr>
                      </a:lvl3pPr>
                      <a:lvl4pPr marL="1600200" indent="-228600">
                        <a:spcBef>
                          <a:spcPct val="20000"/>
                        </a:spcBef>
                        <a:defRPr sz="2000">
                          <a:solidFill>
                            <a:schemeClr val="tx1"/>
                          </a:solidFill>
                          <a:latin typeface="Arial" pitchFamily="34" charset="0"/>
                          <a:ea typeface="宋体" pitchFamily="2" charset="-122"/>
                          <a:sym typeface="Arial" pitchFamily="34" charset="0"/>
                        </a:defRPr>
                      </a:lvl4pPr>
                      <a:lvl5pPr marL="2057400" indent="-228600">
                        <a:spcBef>
                          <a:spcPct val="20000"/>
                        </a:spcBef>
                        <a:defRPr sz="2000">
                          <a:solidFill>
                            <a:schemeClr val="tx1"/>
                          </a:solidFill>
                          <a:latin typeface="Arial" pitchFamily="34" charset="0"/>
                          <a:ea typeface="宋体" pitchFamily="2" charset="-122"/>
                          <a:sym typeface="Arial" pitchFamily="34" charset="0"/>
                        </a:defRPr>
                      </a:lvl5pPr>
                      <a:lvl6pPr marL="25146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6pPr>
                      <a:lvl7pPr marL="29718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7pPr>
                      <a:lvl8pPr marL="34290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8pPr>
                      <a:lvl9pPr marL="3886200" indent="-228600" eaLnBrk="0" fontAlgn="base" hangingPunct="0">
                        <a:spcBef>
                          <a:spcPct val="20000"/>
                        </a:spcBef>
                        <a:spcAft>
                          <a:spcPct val="0"/>
                        </a:spcAft>
                        <a:defRPr sz="2000">
                          <a:solidFill>
                            <a:schemeClr val="tx1"/>
                          </a:solidFill>
                          <a:latin typeface="Arial" pitchFamily="34" charset="0"/>
                          <a:ea typeface="宋体" pitchFamily="2" charset="-122"/>
                          <a:sym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300" u="none" strike="noStrike" cap="none" normalizeH="0" baseline="0" dirty="0" smtClean="0">
                        <a:ln>
                          <a:noFill/>
                        </a:ln>
                        <a:solidFill>
                          <a:schemeClr val="tx1">
                            <a:lumMod val="75000"/>
                            <a:lumOff val="25000"/>
                          </a:schemeClr>
                        </a:solidFill>
                        <a:effectLst/>
                        <a:latin typeface="微软雅黑" charset="0"/>
                        <a:ea typeface="微软雅黑" charset="0"/>
                      </a:endParaRPr>
                    </a:p>
                  </a:txBody>
                  <a:tcPr marL="121933" marR="121933" marT="60991" marB="60991" horzOverflow="overflow">
                    <a:solidFill>
                      <a:schemeClr val="bg1"/>
                    </a:solidFill>
                  </a:tcPr>
                </a:tc>
              </a:tr>
            </a:tbl>
          </a:graphicData>
        </a:graphic>
      </p:graphicFrame>
      <p:sp>
        <p:nvSpPr>
          <p:cNvPr id="8" name="文本框 7"/>
          <p:cNvSpPr txBox="1">
            <a:spLocks noChangeArrowheads="1"/>
          </p:cNvSpPr>
          <p:nvPr/>
        </p:nvSpPr>
        <p:spPr bwMode="auto">
          <a:xfrm>
            <a:off x="575328" y="2615853"/>
            <a:ext cx="2103433"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3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高级模式</a:t>
            </a:r>
          </a:p>
        </p:txBody>
      </p:sp>
      <p:sp>
        <p:nvSpPr>
          <p:cNvPr id="9" name="文本框 8"/>
          <p:cNvSpPr txBox="1">
            <a:spLocks noChangeArrowheads="1"/>
          </p:cNvSpPr>
          <p:nvPr/>
        </p:nvSpPr>
        <p:spPr bwMode="auto">
          <a:xfrm>
            <a:off x="338441" y="3334919"/>
            <a:ext cx="263097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中级模式</a:t>
            </a:r>
          </a:p>
        </p:txBody>
      </p:sp>
      <p:sp>
        <p:nvSpPr>
          <p:cNvPr id="10" name="文本框 9"/>
          <p:cNvSpPr txBox="1">
            <a:spLocks noChangeArrowheads="1"/>
          </p:cNvSpPr>
          <p:nvPr/>
        </p:nvSpPr>
        <p:spPr bwMode="auto">
          <a:xfrm>
            <a:off x="541726" y="4373195"/>
            <a:ext cx="2184076"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62000"/>
                    </a:srgbClr>
                  </a:outerShdw>
                </a:effectLst>
              </a14:hiddenEffects>
            </a:ext>
          </a:extLst>
        </p:spPr>
        <p:txBody>
          <a:bodyPr>
            <a:spAutoFit/>
          </a:bodyPr>
          <a:lstStyle>
            <a:defPPr>
              <a:defRPr lang="en-US"/>
            </a:defPPr>
            <a:lvl1pPr algn="ctr" eaLnBrk="1" hangingPunct="1">
              <a:buFont typeface="Arial" pitchFamily="34" charset="0"/>
              <a:buNone/>
              <a:defRPr sz="1800" b="1">
                <a:solidFill>
                  <a:schemeClr val="bg1"/>
                </a:solidFill>
                <a:latin typeface="微软雅黑" pitchFamily="34" charset="-122"/>
                <a:ea typeface="微软雅黑"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zh-CN" altLang="en-US" sz="1600" dirty="0"/>
              <a:t>简单模式</a:t>
            </a:r>
          </a:p>
        </p:txBody>
      </p:sp>
      <p:pic>
        <p:nvPicPr>
          <p:cNvPr id="11" name="图片 34"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218239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5"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6"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168" y="3544925"/>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916" y="5056979"/>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肘形连接符 40"/>
          <p:cNvCxnSpPr>
            <a:cxnSpLocks noChangeShapeType="1"/>
            <a:stCxn id="8" idx="3"/>
          </p:cNvCxnSpPr>
          <p:nvPr/>
        </p:nvCxnSpPr>
        <p:spPr bwMode="auto">
          <a:xfrm flipV="1">
            <a:off x="2678761" y="2182400"/>
            <a:ext cx="682105" cy="602730"/>
          </a:xfrm>
          <a:prstGeom prst="bentConnector3">
            <a:avLst>
              <a:gd name="adj1" fmla="val 50000"/>
            </a:avLst>
          </a:prstGeom>
          <a:noFill/>
          <a:ln w="9525">
            <a:solidFill>
              <a:srgbClr val="A2E0FD"/>
            </a:solidFill>
            <a:round/>
            <a:headEnd/>
            <a:tailEnd/>
          </a:ln>
        </p:spPr>
      </p:cxnSp>
      <p:cxnSp>
        <p:nvCxnSpPr>
          <p:cNvPr id="16" name="直接连接符 42"/>
          <p:cNvCxnSpPr>
            <a:cxnSpLocks noChangeShapeType="1"/>
          </p:cNvCxnSpPr>
          <p:nvPr/>
        </p:nvCxnSpPr>
        <p:spPr bwMode="auto">
          <a:xfrm>
            <a:off x="3103817" y="3717971"/>
            <a:ext cx="223447" cy="0"/>
          </a:xfrm>
          <a:prstGeom prst="line">
            <a:avLst/>
          </a:prstGeom>
          <a:noFill/>
          <a:ln w="9525">
            <a:solidFill>
              <a:srgbClr val="A2E0FD"/>
            </a:solidFill>
            <a:round/>
            <a:headEnd/>
            <a:tailEnd/>
          </a:ln>
        </p:spPr>
      </p:cxnSp>
      <p:cxnSp>
        <p:nvCxnSpPr>
          <p:cNvPr id="17" name="肘形连接符 43"/>
          <p:cNvCxnSpPr>
            <a:cxnSpLocks noChangeShapeType="1"/>
          </p:cNvCxnSpPr>
          <p:nvPr/>
        </p:nvCxnSpPr>
        <p:spPr bwMode="auto">
          <a:xfrm>
            <a:off x="2725803" y="4855371"/>
            <a:ext cx="635063" cy="445216"/>
          </a:xfrm>
          <a:prstGeom prst="bentConnector3">
            <a:avLst>
              <a:gd name="adj1" fmla="val 50051"/>
            </a:avLst>
          </a:prstGeom>
          <a:noFill/>
          <a:ln w="9525">
            <a:solidFill>
              <a:srgbClr val="A2E0FD"/>
            </a:solidFill>
            <a:round/>
            <a:headEnd/>
            <a:tailEnd/>
          </a:ln>
        </p:spPr>
      </p:cxnSp>
      <p:pic>
        <p:nvPicPr>
          <p:cNvPr id="18" name="图片 38"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832" y="2148824"/>
            <a:ext cx="319211" cy="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33" descr="未标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0832" y="5077979"/>
            <a:ext cx="319211" cy="32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639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天御反欺诈平台 </a:t>
            </a:r>
            <a:r>
              <a:rPr lang="mr-IN" altLang="zh-CN" dirty="0" smtClean="0"/>
              <a:t>–</a:t>
            </a:r>
            <a:r>
              <a:rPr lang="zh-CN" altLang="en-US" dirty="0" smtClean="0"/>
              <a:t> 护航保险机构探索互联网金融新业态</a:t>
            </a:r>
          </a:p>
        </p:txBody>
      </p:sp>
      <p:grpSp>
        <p:nvGrpSpPr>
          <p:cNvPr id="2" name="Group 1"/>
          <p:cNvGrpSpPr/>
          <p:nvPr/>
        </p:nvGrpSpPr>
        <p:grpSpPr>
          <a:xfrm>
            <a:off x="481765" y="1124744"/>
            <a:ext cx="11710235" cy="5047133"/>
            <a:chOff x="775792" y="1198563"/>
            <a:chExt cx="11710235" cy="5047133"/>
          </a:xfrm>
        </p:grpSpPr>
        <p:sp>
          <p:nvSpPr>
            <p:cNvPr id="3" name="文本框 3"/>
            <p:cNvSpPr txBox="1"/>
            <p:nvPr/>
          </p:nvSpPr>
          <p:spPr>
            <a:xfrm>
              <a:off x="1126009" y="1240807"/>
              <a:ext cx="7571303"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致力于互联网场景</a:t>
              </a:r>
              <a:r>
                <a:rPr lang="zh-CN" altLang="en-US" smtClean="0">
                  <a:latin typeface="Microsoft YaHei" charset="-122"/>
                  <a:ea typeface="Microsoft YaHei" charset="-122"/>
                  <a:cs typeface="Microsoft YaHei" charset="-122"/>
                </a:rPr>
                <a:t>下的反欺诈难题</a:t>
              </a:r>
              <a:r>
                <a:rPr lang="zh-CN" altLang="en-US" dirty="0" smtClean="0">
                  <a:latin typeface="Microsoft YaHei" charset="-122"/>
                  <a:ea typeface="Microsoft YaHei" charset="-122"/>
                  <a:cs typeface="Microsoft YaHei" charset="-122"/>
                </a:rPr>
                <a:t>，通过社交关系链捕捉风险的蛛丝马迹</a:t>
              </a:r>
              <a:endParaRPr lang="zh-CN" altLang="en-US" dirty="0">
                <a:latin typeface="Microsoft YaHei" charset="-122"/>
                <a:ea typeface="Microsoft YaHei" charset="-122"/>
                <a:cs typeface="Microsoft YaHei" charset="-122"/>
              </a:endParaRPr>
            </a:p>
          </p:txBody>
        </p:sp>
        <p:sp>
          <p:nvSpPr>
            <p:cNvPr id="4" name="TextBox 41"/>
            <p:cNvSpPr>
              <a:spLocks noChangeArrowheads="1"/>
            </p:cNvSpPr>
            <p:nvPr/>
          </p:nvSpPr>
          <p:spPr bwMode="auto">
            <a:xfrm>
              <a:off x="3922992" y="1678364"/>
              <a:ext cx="156965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rPr>
                <a:t>连接亿万用户</a:t>
              </a:r>
              <a:endParaRPr lang="zh-CN" altLang="en-US" sz="2400" dirty="0">
                <a:latin typeface="Microsoft YaHei" charset="-122"/>
                <a:ea typeface="Microsoft YaHei" charset="-122"/>
                <a:cs typeface="Microsoft YaHei" charset="-122"/>
              </a:endParaRPr>
            </a:p>
          </p:txBody>
        </p:sp>
        <p:sp>
          <p:nvSpPr>
            <p:cNvPr id="5" name="文本框 4"/>
            <p:cNvSpPr txBox="1"/>
            <p:nvPr/>
          </p:nvSpPr>
          <p:spPr>
            <a:xfrm>
              <a:off x="793732" y="2056864"/>
              <a:ext cx="7733207" cy="584775"/>
            </a:xfrm>
            <a:prstGeom prst="rect">
              <a:avLst/>
            </a:prstGeom>
            <a:noFill/>
          </p:spPr>
          <p:txBody>
            <a:bodyPr wrap="none" rtlCol="0">
              <a:spAutoFit/>
            </a:bodyPr>
            <a:lstStyle/>
            <a:p>
              <a:pPr algn="r"/>
              <a:r>
                <a:rPr lang="en-US" altLang="zh-CN" sz="3200" dirty="0" smtClean="0">
                  <a:solidFill>
                    <a:srgbClr val="006EFF"/>
                  </a:solidFill>
                  <a:latin typeface="Microsoft YaHei" charset="-122"/>
                  <a:ea typeface="Microsoft YaHei" charset="-122"/>
                  <a:cs typeface="Microsoft YaHei" charset="-122"/>
                </a:rPr>
                <a:t>20</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设备指纹   </a:t>
              </a:r>
              <a:r>
                <a:rPr lang="en-US" altLang="zh-CN" sz="2400" dirty="0" smtClean="0">
                  <a:solidFill>
                    <a:srgbClr val="C00000"/>
                  </a:solidFill>
                  <a:latin typeface="Microsoft YaHei" charset="-122"/>
                  <a:ea typeface="Microsoft YaHei" charset="-122"/>
                  <a:cs typeface="Microsoft YaHei" charset="-122"/>
                </a:rPr>
                <a:t>   </a:t>
              </a:r>
              <a:r>
                <a:rPr lang="en-US" altLang="zh-CN" sz="3200" dirty="0" smtClean="0">
                  <a:solidFill>
                    <a:srgbClr val="006EFF"/>
                  </a:solidFill>
                  <a:latin typeface="Microsoft YaHei" charset="-122"/>
                  <a:ea typeface="Microsoft YaHei" charset="-122"/>
                  <a:cs typeface="Microsoft YaHei" charset="-122"/>
                </a:rPr>
                <a:t>8</a:t>
              </a:r>
              <a:r>
                <a:rPr lang="zh-CN" altLang="en-US" sz="3200" dirty="0" smtClean="0">
                  <a:solidFill>
                    <a:srgbClr val="006EFF"/>
                  </a:solidFill>
                  <a:latin typeface="Microsoft YaHei" charset="-122"/>
                  <a:ea typeface="Microsoft YaHei" charset="-122"/>
                  <a:cs typeface="Microsoft YaHei" charset="-122"/>
                </a:rPr>
                <a:t>亿</a:t>
              </a:r>
              <a:r>
                <a:rPr lang="zh-CN" altLang="en-US" sz="2000" dirty="0" smtClean="0">
                  <a:latin typeface="Microsoft YaHei" charset="-122"/>
                  <a:ea typeface="Microsoft YaHei" charset="-122"/>
                  <a:cs typeface="Microsoft YaHei" charset="-122"/>
                </a:rPr>
                <a:t>活跃用户覆盖     </a:t>
              </a:r>
              <a:r>
                <a:rPr lang="en-US" altLang="zh-CN" sz="3200" dirty="0" smtClean="0">
                  <a:solidFill>
                    <a:srgbClr val="006EFF"/>
                  </a:solidFill>
                  <a:latin typeface="Microsoft YaHei" charset="-122"/>
                  <a:ea typeface="Microsoft YaHei" charset="-122"/>
                  <a:cs typeface="Microsoft YaHei" charset="-122"/>
                </a:rPr>
                <a:t>120+</a:t>
              </a:r>
              <a:r>
                <a:rPr lang="zh-CN" altLang="en-US" sz="2000" dirty="0" smtClean="0">
                  <a:latin typeface="Microsoft YaHei" charset="-122"/>
                  <a:ea typeface="Microsoft YaHei" charset="-122"/>
                  <a:cs typeface="Microsoft YaHei" charset="-122"/>
                </a:rPr>
                <a:t>用户数据维度</a:t>
              </a:r>
              <a:endParaRPr lang="zh-CN" altLang="en-US" sz="2000" dirty="0">
                <a:latin typeface="Microsoft YaHei" charset="-122"/>
                <a:ea typeface="Microsoft YaHei" charset="-122"/>
                <a:cs typeface="Microsoft YaHei" charset="-122"/>
              </a:endParaRPr>
            </a:p>
          </p:txBody>
        </p:sp>
        <p:sp>
          <p:nvSpPr>
            <p:cNvPr id="6" name="矩形 41"/>
            <p:cNvSpPr>
              <a:spLocks noChangeArrowheads="1"/>
            </p:cNvSpPr>
            <p:nvPr/>
          </p:nvSpPr>
          <p:spPr bwMode="auto">
            <a:xfrm>
              <a:off x="3345910" y="4016163"/>
              <a:ext cx="2723819"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91438" tIns="45719" rIns="91438" bIns="45719">
              <a:spAutoFit/>
            </a:bodyPr>
            <a:lstStyle/>
            <a:p>
              <a:pPr algn="ctr" eaLnBrk="1" hangingPunct="1"/>
              <a:r>
                <a:rPr lang="zh-CN" altLang="en-US" b="1" dirty="0">
                  <a:solidFill>
                    <a:srgbClr val="000000"/>
                  </a:solidFill>
                  <a:latin typeface="Microsoft YaHei" charset="-122"/>
                  <a:ea typeface="Microsoft YaHei" charset="-122"/>
                  <a:cs typeface="Microsoft YaHei" charset="-122"/>
                  <a:sym typeface="微软雅黑" pitchFamily="34" charset="-122"/>
                </a:rPr>
                <a:t>丰富的金融服务场景磨练</a:t>
              </a:r>
              <a:endParaRPr lang="zh-CN" altLang="en-US" b="1" dirty="0">
                <a:solidFill>
                  <a:srgbClr val="000000"/>
                </a:solidFill>
                <a:latin typeface="Microsoft YaHei" charset="-122"/>
                <a:ea typeface="Microsoft YaHei" charset="-122"/>
                <a:cs typeface="Microsoft YaHei" charset="-122"/>
              </a:endParaRPr>
            </a:p>
          </p:txBody>
        </p:sp>
        <p:grpSp>
          <p:nvGrpSpPr>
            <p:cNvPr id="7" name="组合 32"/>
            <p:cNvGrpSpPr/>
            <p:nvPr/>
          </p:nvGrpSpPr>
          <p:grpSpPr>
            <a:xfrm>
              <a:off x="1351856" y="4445497"/>
              <a:ext cx="6696744" cy="901792"/>
              <a:chOff x="560480" y="5012246"/>
              <a:chExt cx="5548312" cy="797373"/>
            </a:xfrm>
          </p:grpSpPr>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680" y="5021771"/>
                <a:ext cx="4810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 name="矩形 40"/>
              <p:cNvSpPr>
                <a:spLocks noChangeArrowheads="1"/>
              </p:cNvSpPr>
              <p:nvPr/>
            </p:nvSpPr>
            <p:spPr bwMode="auto">
              <a:xfrm>
                <a:off x="560480"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公众号</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0"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730" y="5021771"/>
                <a:ext cx="6207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1" name="矩形 42"/>
              <p:cNvSpPr>
                <a:spLocks noChangeArrowheads="1"/>
              </p:cNvSpPr>
              <p:nvPr/>
            </p:nvSpPr>
            <p:spPr bwMode="auto">
              <a:xfrm>
                <a:off x="1517742" y="5564696"/>
                <a:ext cx="92075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理财通</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2" name="图片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8380" y="5021771"/>
                <a:ext cx="55086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矩形 44"/>
              <p:cNvSpPr>
                <a:spLocks noChangeArrowheads="1"/>
              </p:cNvSpPr>
              <p:nvPr/>
            </p:nvSpPr>
            <p:spPr bwMode="auto">
              <a:xfrm>
                <a:off x="2608355" y="5564696"/>
                <a:ext cx="919162"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zh-CN" altLang="en-US" sz="1200" b="1">
                    <a:solidFill>
                      <a:srgbClr val="7F7F7F"/>
                    </a:solidFill>
                    <a:latin typeface="Microsoft YaHei" charset="-122"/>
                    <a:ea typeface="Microsoft YaHei" charset="-122"/>
                    <a:cs typeface="Microsoft YaHei" charset="-122"/>
                    <a:sym typeface="微软雅黑" pitchFamily="34" charset="-122"/>
                  </a:rPr>
                  <a:t>微信支付</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4" name="图片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92" y="5012246"/>
                <a:ext cx="4349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矩形 53"/>
              <p:cNvSpPr>
                <a:spLocks noChangeArrowheads="1"/>
              </p:cNvSpPr>
              <p:nvPr/>
            </p:nvSpPr>
            <p:spPr bwMode="auto">
              <a:xfrm>
                <a:off x="3727542" y="5564696"/>
                <a:ext cx="919163"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a:r>
                  <a:rPr lang="en-US" altLang="zh-CN" sz="1200" b="1">
                    <a:solidFill>
                      <a:srgbClr val="7F7F7F"/>
                    </a:solidFill>
                    <a:latin typeface="Microsoft YaHei" charset="-122"/>
                    <a:ea typeface="Microsoft YaHei" charset="-122"/>
                    <a:cs typeface="Microsoft YaHei" charset="-122"/>
                    <a:sym typeface="微软雅黑" pitchFamily="34" charset="-122"/>
                  </a:rPr>
                  <a:t>QQ</a:t>
                </a:r>
                <a:r>
                  <a:rPr lang="zh-CN" altLang="en-US" sz="1200" b="1">
                    <a:solidFill>
                      <a:srgbClr val="7F7F7F"/>
                    </a:solidFill>
                    <a:latin typeface="Microsoft YaHei" charset="-122"/>
                    <a:ea typeface="Microsoft YaHei" charset="-122"/>
                    <a:cs typeface="Microsoft YaHei" charset="-122"/>
                    <a:sym typeface="微软雅黑" pitchFamily="34" charset="-122"/>
                  </a:rPr>
                  <a:t>钱包</a:t>
                </a:r>
                <a:endParaRPr lang="en-US" sz="1200" b="1">
                  <a:solidFill>
                    <a:srgbClr val="7F7F7F"/>
                  </a:solidFill>
                  <a:latin typeface="Microsoft YaHei" charset="-122"/>
                  <a:ea typeface="Microsoft YaHei" charset="-122"/>
                  <a:cs typeface="Microsoft YaHei" charset="-122"/>
                  <a:sym typeface="微软雅黑" pitchFamily="34" charset="-122"/>
                </a:endParaRPr>
              </a:p>
            </p:txBody>
          </p:sp>
          <p:pic>
            <p:nvPicPr>
              <p:cNvPr id="16" name="图片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3242" y="5247196"/>
                <a:ext cx="12255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Picture 2" descr="“京东金融”的图片搜索结果"/>
            <p:cNvPicPr>
              <a:picLocks noChangeAspect="1" noChangeArrowheads="1"/>
            </p:cNvPicPr>
            <p:nvPr/>
          </p:nvPicPr>
          <p:blipFill rotWithShape="1">
            <a:blip r:embed="rId7">
              <a:extLst>
                <a:ext uri="{28A0092B-C50C-407E-A947-70E740481C1C}">
                  <a14:useLocalDpi xmlns:a14="http://schemas.microsoft.com/office/drawing/2010/main" val="0"/>
                </a:ext>
              </a:extLst>
            </a:blip>
            <a:srcRect t="5651" b="22612"/>
            <a:stretch/>
          </p:blipFill>
          <p:spPr bwMode="auto">
            <a:xfrm>
              <a:off x="9249976" y="1198563"/>
              <a:ext cx="2802508" cy="106754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43"/>
            <p:cNvSpPr txBox="1"/>
            <p:nvPr/>
          </p:nvSpPr>
          <p:spPr>
            <a:xfrm>
              <a:off x="8816433" y="234847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7%</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41%</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19" name="Picture 6" descr="“平安银行”的图片搜索结果"/>
            <p:cNvPicPr>
              <a:picLocks noChangeAspect="1" noChangeArrowheads="1"/>
            </p:cNvPicPr>
            <p:nvPr/>
          </p:nvPicPr>
          <p:blipFill rotWithShape="1">
            <a:blip r:embed="rId8">
              <a:extLst>
                <a:ext uri="{28A0092B-C50C-407E-A947-70E740481C1C}">
                  <a14:useLocalDpi xmlns:a14="http://schemas.microsoft.com/office/drawing/2010/main" val="0"/>
                </a:ext>
              </a:extLst>
            </a:blip>
            <a:srcRect t="25829" b="26921"/>
            <a:stretch/>
          </p:blipFill>
          <p:spPr bwMode="auto">
            <a:xfrm>
              <a:off x="9643096" y="4300592"/>
              <a:ext cx="2016267" cy="952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分期乐”的图片搜索结果"/>
            <p:cNvPicPr>
              <a:picLocks noChangeAspect="1" noChangeArrowheads="1"/>
            </p:cNvPicPr>
            <p:nvPr/>
          </p:nvPicPr>
          <p:blipFill rotWithShape="1">
            <a:blip r:embed="rId9">
              <a:extLst>
                <a:ext uri="{28A0092B-C50C-407E-A947-70E740481C1C}">
                  <a14:useLocalDpi xmlns:a14="http://schemas.microsoft.com/office/drawing/2010/main" val="0"/>
                </a:ext>
              </a:extLst>
            </a:blip>
            <a:srcRect r="47615"/>
            <a:stretch/>
          </p:blipFill>
          <p:spPr bwMode="auto">
            <a:xfrm>
              <a:off x="9483077" y="2923417"/>
              <a:ext cx="2336306" cy="91499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45"/>
            <p:cNvSpPr txBox="1"/>
            <p:nvPr/>
          </p:nvSpPr>
          <p:spPr>
            <a:xfrm>
              <a:off x="8816433" y="3761223"/>
              <a:ext cx="3669594" cy="369332"/>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在</a:t>
              </a:r>
              <a:r>
                <a:rPr lang="en-US" altLang="zh-CN" sz="1600" b="1" dirty="0" smtClean="0">
                  <a:latin typeface="Microsoft YaHei" charset="-122"/>
                  <a:ea typeface="Microsoft YaHei" charset="-122"/>
                  <a:cs typeface="Microsoft YaHei" charset="-122"/>
                </a:rPr>
                <a:t>9%</a:t>
              </a:r>
              <a:r>
                <a:rPr lang="zh-CN" altLang="en-US" sz="1600" dirty="0" smtClean="0">
                  <a:latin typeface="Microsoft YaHei" charset="-122"/>
                  <a:ea typeface="Microsoft YaHei" charset="-122"/>
                  <a:cs typeface="Microsoft YaHei" charset="-122"/>
                </a:rPr>
                <a:t>误判情况下，识别</a:t>
              </a:r>
              <a:r>
                <a:rPr lang="en-US" altLang="zh-CN" b="1" dirty="0" smtClean="0">
                  <a:solidFill>
                    <a:srgbClr val="C91C27"/>
                  </a:solidFill>
                  <a:latin typeface="Microsoft YaHei" charset="-122"/>
                  <a:ea typeface="Microsoft YaHei" charset="-122"/>
                  <a:cs typeface="Microsoft YaHei" charset="-122"/>
                </a:rPr>
                <a:t>45%</a:t>
              </a:r>
              <a:r>
                <a:rPr lang="zh-CN" altLang="en-US" sz="1600" dirty="0" smtClean="0">
                  <a:latin typeface="Microsoft YaHei" charset="-122"/>
                  <a:ea typeface="Microsoft YaHei" charset="-122"/>
                  <a:cs typeface="Microsoft YaHei" charset="-122"/>
                </a:rPr>
                <a:t>风险用户</a:t>
              </a:r>
              <a:endParaRPr lang="zh-CN" altLang="en-US" sz="1600" dirty="0">
                <a:latin typeface="Microsoft YaHei" charset="-122"/>
                <a:ea typeface="Microsoft YaHei" charset="-122"/>
                <a:cs typeface="Microsoft YaHei" charset="-122"/>
              </a:endParaRPr>
            </a:p>
          </p:txBody>
        </p:sp>
        <p:pic>
          <p:nvPicPr>
            <p:cNvPr id="22" name="Picture 4" descr="“新网银行 logo”的图片搜索结果"/>
            <p:cNvPicPr>
              <a:picLocks noChangeAspect="1" noChangeArrowheads="1"/>
            </p:cNvPicPr>
            <p:nvPr/>
          </p:nvPicPr>
          <p:blipFill rotWithShape="1">
            <a:blip r:embed="rId10">
              <a:extLst>
                <a:ext uri="{28A0092B-C50C-407E-A947-70E740481C1C}">
                  <a14:useLocalDpi xmlns:a14="http://schemas.microsoft.com/office/drawing/2010/main" val="0"/>
                </a:ext>
              </a:extLst>
            </a:blip>
            <a:srcRect l="21915" t="41323" r="22840" b="37332"/>
            <a:stretch/>
          </p:blipFill>
          <p:spPr bwMode="auto">
            <a:xfrm>
              <a:off x="9074439" y="5402703"/>
              <a:ext cx="2978045" cy="62695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1"/>
            <p:cNvGrpSpPr/>
            <p:nvPr/>
          </p:nvGrpSpPr>
          <p:grpSpPr>
            <a:xfrm>
              <a:off x="852073" y="2787461"/>
              <a:ext cx="7711494" cy="1036413"/>
              <a:chOff x="544746" y="2046085"/>
              <a:chExt cx="6273899" cy="1190035"/>
            </a:xfrm>
          </p:grpSpPr>
          <p:sp>
            <p:nvSpPr>
              <p:cNvPr id="24" name="矩形 6"/>
              <p:cNvSpPr/>
              <p:nvPr/>
            </p:nvSpPr>
            <p:spPr>
              <a:xfrm>
                <a:off x="548394"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社交关系</a:t>
                </a:r>
                <a:r>
                  <a:rPr lang="zh-CN" altLang="en-US" sz="1600" dirty="0">
                    <a:latin typeface="Microsoft YaHei" charset="-122"/>
                    <a:ea typeface="Microsoft YaHei" charset="-122"/>
                    <a:cs typeface="Microsoft YaHei" charset="-122"/>
                  </a:rPr>
                  <a:t>链</a:t>
                </a:r>
              </a:p>
            </p:txBody>
          </p:sp>
          <p:sp>
            <p:nvSpPr>
              <p:cNvPr id="25" name="矩形 7"/>
              <p:cNvSpPr/>
              <p:nvPr/>
            </p:nvSpPr>
            <p:spPr>
              <a:xfrm>
                <a:off x="3847536" y="2049297"/>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支付</a:t>
                </a:r>
                <a:r>
                  <a:rPr lang="zh-CN" altLang="en-US" sz="1600" dirty="0" smtClean="0">
                    <a:latin typeface="Microsoft YaHei" charset="-122"/>
                    <a:ea typeface="Microsoft YaHei" charset="-122"/>
                    <a:cs typeface="Microsoft YaHei" charset="-122"/>
                  </a:rPr>
                  <a:t>信息</a:t>
                </a:r>
                <a:endParaRPr lang="zh-CN" altLang="en-US" sz="1600" dirty="0">
                  <a:latin typeface="Microsoft YaHei" charset="-122"/>
                  <a:ea typeface="Microsoft YaHei" charset="-122"/>
                  <a:cs typeface="Microsoft YaHei" charset="-122"/>
                </a:endParaRPr>
              </a:p>
            </p:txBody>
          </p:sp>
          <p:sp>
            <p:nvSpPr>
              <p:cNvPr id="26" name="矩形 8"/>
              <p:cNvSpPr/>
              <p:nvPr/>
            </p:nvSpPr>
            <p:spPr>
              <a:xfrm>
                <a:off x="2199055" y="2057419"/>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用户画像</a:t>
                </a:r>
              </a:p>
            </p:txBody>
          </p:sp>
          <p:sp>
            <p:nvSpPr>
              <p:cNvPr id="27" name="矩形 9"/>
              <p:cNvSpPr/>
              <p:nvPr/>
            </p:nvSpPr>
            <p:spPr>
              <a:xfrm>
                <a:off x="5496017" y="2046085"/>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生活习惯</a:t>
                </a:r>
              </a:p>
            </p:txBody>
          </p:sp>
          <p:sp>
            <p:nvSpPr>
              <p:cNvPr id="28" name="矩形 11"/>
              <p:cNvSpPr/>
              <p:nvPr/>
            </p:nvSpPr>
            <p:spPr>
              <a:xfrm>
                <a:off x="544746" y="267024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charset="-122"/>
                    <a:ea typeface="Microsoft YaHei" charset="-122"/>
                    <a:cs typeface="Microsoft YaHei" charset="-122"/>
                  </a:rPr>
                  <a:t>设备信息</a:t>
                </a:r>
              </a:p>
            </p:txBody>
          </p:sp>
          <p:sp>
            <p:nvSpPr>
              <p:cNvPr id="29" name="矩形 46"/>
              <p:cNvSpPr/>
              <p:nvPr/>
            </p:nvSpPr>
            <p:spPr>
              <a:xfrm>
                <a:off x="2198703" y="2670952"/>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运营商数据</a:t>
                </a:r>
                <a:endParaRPr lang="zh-CN" altLang="en-US" sz="1600" dirty="0">
                  <a:latin typeface="Microsoft YaHei" charset="-122"/>
                  <a:ea typeface="Microsoft YaHei" charset="-122"/>
                  <a:cs typeface="Microsoft YaHei" charset="-122"/>
                </a:endParaRPr>
              </a:p>
            </p:txBody>
          </p:sp>
          <p:sp>
            <p:nvSpPr>
              <p:cNvPr id="30" name="矩形 47"/>
              <p:cNvSpPr/>
              <p:nvPr/>
            </p:nvSpPr>
            <p:spPr>
              <a:xfrm>
                <a:off x="5497845" y="2674164"/>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拖库数据</a:t>
                </a:r>
                <a:endParaRPr lang="zh-CN" altLang="en-US" sz="1600" dirty="0">
                  <a:latin typeface="Microsoft YaHei" charset="-122"/>
                  <a:ea typeface="Microsoft YaHei" charset="-122"/>
                  <a:cs typeface="Microsoft YaHei" charset="-122"/>
                </a:endParaRPr>
              </a:p>
            </p:txBody>
          </p:sp>
          <p:sp>
            <p:nvSpPr>
              <p:cNvPr id="31" name="矩形 48"/>
              <p:cNvSpPr/>
              <p:nvPr/>
            </p:nvSpPr>
            <p:spPr>
              <a:xfrm>
                <a:off x="3849364" y="2682286"/>
                <a:ext cx="1320800" cy="553834"/>
              </a:xfrm>
              <a:prstGeom prst="rect">
                <a:avLst/>
              </a:prstGeom>
              <a:solidFill>
                <a:srgbClr val="006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Microsoft YaHei" charset="-122"/>
                    <a:ea typeface="Microsoft YaHei" charset="-122"/>
                    <a:cs typeface="Microsoft YaHei" charset="-122"/>
                  </a:rPr>
                  <a:t>黑产数据</a:t>
                </a:r>
                <a:endParaRPr lang="zh-CN" altLang="en-US" sz="1600" dirty="0">
                  <a:latin typeface="Microsoft YaHei" charset="-122"/>
                  <a:ea typeface="Microsoft YaHei" charset="-122"/>
                  <a:cs typeface="Microsoft YaHei" charset="-122"/>
                </a:endParaRPr>
              </a:p>
            </p:txBody>
          </p:sp>
        </p:grpSp>
        <p:sp>
          <p:nvSpPr>
            <p:cNvPr id="32" name="文本框 2"/>
            <p:cNvSpPr txBox="1"/>
            <p:nvPr/>
          </p:nvSpPr>
          <p:spPr>
            <a:xfrm>
              <a:off x="3510694" y="5845586"/>
              <a:ext cx="1210588"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消费贷 √</a:t>
              </a:r>
              <a:endParaRPr lang="zh-CN" altLang="en-US" sz="2000" b="1" dirty="0">
                <a:solidFill>
                  <a:srgbClr val="006EFF"/>
                </a:solidFill>
                <a:latin typeface="Microsoft YaHei" charset="-122"/>
                <a:ea typeface="Microsoft YaHei" charset="-122"/>
                <a:cs typeface="Microsoft YaHei" charset="-122"/>
              </a:endParaRPr>
            </a:p>
          </p:txBody>
        </p:sp>
        <p:sp>
          <p:nvSpPr>
            <p:cNvPr id="33" name="文本框 51"/>
            <p:cNvSpPr txBox="1"/>
            <p:nvPr/>
          </p:nvSpPr>
          <p:spPr>
            <a:xfrm>
              <a:off x="6514460" y="5827840"/>
              <a:ext cx="1390124"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移动支付√</a:t>
              </a:r>
              <a:endParaRPr lang="zh-CN" altLang="en-US" sz="2000" b="1" dirty="0">
                <a:solidFill>
                  <a:srgbClr val="006EFF"/>
                </a:solidFill>
                <a:latin typeface="Microsoft YaHei" charset="-122"/>
                <a:ea typeface="Microsoft YaHei" charset="-122"/>
                <a:cs typeface="Microsoft YaHei" charset="-122"/>
              </a:endParaRPr>
            </a:p>
          </p:txBody>
        </p:sp>
        <p:sp>
          <p:nvSpPr>
            <p:cNvPr id="34" name="文本框 52"/>
            <p:cNvSpPr txBox="1"/>
            <p:nvPr/>
          </p:nvSpPr>
          <p:spPr>
            <a:xfrm>
              <a:off x="4740698" y="5827840"/>
              <a:ext cx="1723549" cy="400110"/>
            </a:xfrm>
            <a:prstGeom prst="rect">
              <a:avLst/>
            </a:prstGeom>
            <a:noFill/>
          </p:spPr>
          <p:txBody>
            <a:bodyPr wrap="none" rtlCol="0">
              <a:spAutoFit/>
            </a:bodyPr>
            <a:lstStyle/>
            <a:p>
              <a:r>
                <a:rPr lang="zh-CN" altLang="en-US" sz="2000" b="1" dirty="0" smtClean="0">
                  <a:solidFill>
                    <a:srgbClr val="006EFF"/>
                  </a:solidFill>
                  <a:latin typeface="Microsoft YaHei" charset="-122"/>
                  <a:ea typeface="Microsoft YaHei" charset="-122"/>
                  <a:cs typeface="Microsoft YaHei" charset="-122"/>
                </a:rPr>
                <a:t>互联网营销 √</a:t>
              </a:r>
              <a:endParaRPr lang="zh-CN" altLang="en-US" sz="2000" b="1" dirty="0">
                <a:solidFill>
                  <a:srgbClr val="006EFF"/>
                </a:solidFill>
                <a:latin typeface="Microsoft YaHei" charset="-122"/>
                <a:ea typeface="Microsoft YaHei" charset="-122"/>
                <a:cs typeface="Microsoft YaHei" charset="-122"/>
              </a:endParaRPr>
            </a:p>
          </p:txBody>
        </p:sp>
        <p:sp>
          <p:nvSpPr>
            <p:cNvPr id="35" name="文本框 2"/>
            <p:cNvSpPr txBox="1"/>
            <p:nvPr/>
          </p:nvSpPr>
          <p:spPr>
            <a:xfrm>
              <a:off x="775792" y="5827840"/>
              <a:ext cx="2723823" cy="400110"/>
            </a:xfrm>
            <a:prstGeom prst="rect">
              <a:avLst/>
            </a:prstGeom>
            <a:noFill/>
          </p:spPr>
          <p:txBody>
            <a:bodyPr wrap="none" rtlCol="0">
              <a:spAutoFit/>
            </a:bodyPr>
            <a:lstStyle/>
            <a:p>
              <a:r>
                <a:rPr lang="zh-CN" altLang="en-US" sz="2000" b="1" dirty="0">
                  <a:latin typeface="Microsoft YaHei" charset="-122"/>
                  <a:ea typeface="Microsoft YaHei" charset="-122"/>
                  <a:cs typeface="Microsoft YaHei" charset="-122"/>
                </a:rPr>
                <a:t>应用</a:t>
              </a:r>
              <a:r>
                <a:rPr lang="zh-CN" altLang="en-US" sz="2000" b="1" dirty="0" smtClean="0">
                  <a:latin typeface="Microsoft YaHei" charset="-122"/>
                  <a:ea typeface="Microsoft YaHei" charset="-122"/>
                  <a:cs typeface="Microsoft YaHei" charset="-122"/>
                </a:rPr>
                <a:t>场景：   </a:t>
              </a:r>
              <a:r>
                <a:rPr lang="zh-CN" altLang="en-US" sz="2000" b="1" dirty="0" smtClean="0">
                  <a:solidFill>
                    <a:srgbClr val="006EFF"/>
                  </a:solidFill>
                  <a:latin typeface="Microsoft YaHei" charset="-122"/>
                  <a:ea typeface="Microsoft YaHei" charset="-122"/>
                  <a:cs typeface="Microsoft YaHei" charset="-122"/>
                </a:rPr>
                <a:t>小微贷 √</a:t>
              </a:r>
              <a:endParaRPr lang="zh-CN" altLang="en-US" sz="2000" b="1" dirty="0">
                <a:solidFill>
                  <a:srgbClr val="006EFF"/>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6398926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476250"/>
            <a:ext cx="10515600" cy="569913"/>
          </a:xfrm>
        </p:spPr>
        <p:txBody>
          <a:bodyPr/>
          <a:lstStyle/>
          <a:p>
            <a:r>
              <a:rPr lang="zh-CN" altLang="en-US" dirty="0" smtClean="0"/>
              <a:t>精准营销推介方案</a:t>
            </a:r>
          </a:p>
        </p:txBody>
      </p:sp>
      <p:grpSp>
        <p:nvGrpSpPr>
          <p:cNvPr id="2" name="Group 1"/>
          <p:cNvGrpSpPr/>
          <p:nvPr/>
        </p:nvGrpSpPr>
        <p:grpSpPr>
          <a:xfrm>
            <a:off x="369857" y="1088968"/>
            <a:ext cx="11844097" cy="4950056"/>
            <a:chOff x="369857" y="1088968"/>
            <a:chExt cx="11844097" cy="4950056"/>
          </a:xfrm>
        </p:grpSpPr>
        <p:sp>
          <p:nvSpPr>
            <p:cNvPr id="3" name="文本框 4"/>
            <p:cNvSpPr txBox="1"/>
            <p:nvPr/>
          </p:nvSpPr>
          <p:spPr>
            <a:xfrm>
              <a:off x="1186907" y="1088968"/>
              <a:ext cx="6647974"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脱离网点拓客，面向互联网海量用户，实现千人千面的精准营销</a:t>
              </a:r>
              <a:endParaRPr lang="zh-CN" altLang="en-US" dirty="0">
                <a:latin typeface="Microsoft YaHei" charset="-122"/>
                <a:ea typeface="Microsoft YaHei" charset="-122"/>
                <a:cs typeface="Microsoft YaHei" charset="-122"/>
              </a:endParaRPr>
            </a:p>
          </p:txBody>
        </p:sp>
        <p:grpSp>
          <p:nvGrpSpPr>
            <p:cNvPr id="4" name="组合 17"/>
            <p:cNvGrpSpPr/>
            <p:nvPr/>
          </p:nvGrpSpPr>
          <p:grpSpPr>
            <a:xfrm>
              <a:off x="3967790" y="4874553"/>
              <a:ext cx="1107996" cy="1164471"/>
              <a:chOff x="5365418" y="3786921"/>
              <a:chExt cx="1107996" cy="1164471"/>
            </a:xfrm>
          </p:grpSpPr>
          <p:pic>
            <p:nvPicPr>
              <p:cNvPr id="5" name="图片 14"/>
              <p:cNvPicPr>
                <a:picLocks noChangeAspect="1"/>
              </p:cNvPicPr>
              <p:nvPr/>
            </p:nvPicPr>
            <p:blipFill rotWithShape="1">
              <a:blip r:embed="rId2">
                <a:extLst>
                  <a:ext uri="{28A0092B-C50C-407E-A947-70E740481C1C}">
                    <a14:useLocalDpi xmlns:a14="http://schemas.microsoft.com/office/drawing/2010/main" val="0"/>
                  </a:ext>
                </a:extLst>
              </a:blip>
              <a:srcRect r="65599"/>
              <a:stretch/>
            </p:blipFill>
            <p:spPr>
              <a:xfrm>
                <a:off x="5447928" y="3786921"/>
                <a:ext cx="942977" cy="856600"/>
              </a:xfrm>
              <a:prstGeom prst="rect">
                <a:avLst/>
              </a:prstGeom>
            </p:spPr>
          </p:pic>
          <p:sp>
            <p:nvSpPr>
              <p:cNvPr id="6" name="文本框 19"/>
              <p:cNvSpPr txBox="1"/>
              <p:nvPr/>
            </p:nvSpPr>
            <p:spPr>
              <a:xfrm>
                <a:off x="5365418"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腾讯社交广告</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pic>
          <p:nvPicPr>
            <p:cNvPr id="7" name="Picture 6" descr="“QQ”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14" y="2061334"/>
              <a:ext cx="728776" cy="728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5520" y="1964217"/>
              <a:ext cx="923010" cy="92301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2931349"/>
              <a:ext cx="847151" cy="67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b="34702"/>
            <a:stretch/>
          </p:blipFill>
          <p:spPr bwMode="auto">
            <a:xfrm>
              <a:off x="427732" y="4654781"/>
              <a:ext cx="957787"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1" name="图片 3"/>
            <p:cNvPicPr>
              <a:picLocks noChangeAspect="1" noChangeArrowheads="1"/>
            </p:cNvPicPr>
            <p:nvPr/>
          </p:nvPicPr>
          <p:blipFill>
            <a:blip r:embed="rId7">
              <a:extLst>
                <a:ext uri="{28A0092B-C50C-407E-A947-70E740481C1C}">
                  <a14:useLocalDpi xmlns:a14="http://schemas.microsoft.com/office/drawing/2010/main" val="0"/>
                </a:ext>
              </a:extLst>
            </a:blip>
            <a:srcRect t="16640"/>
            <a:stretch>
              <a:fillRect/>
            </a:stretch>
          </p:blipFill>
          <p:spPr bwMode="auto">
            <a:xfrm>
              <a:off x="394689" y="3758039"/>
              <a:ext cx="1792913"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12" name="图片 2"/>
            <p:cNvPicPr>
              <a:picLocks noChangeAspect="1" noChangeArrowheads="1"/>
            </p:cNvPicPr>
            <p:nvPr/>
          </p:nvPicPr>
          <p:blipFill rotWithShape="1">
            <a:blip r:embed="rId8" cstate="print">
              <a:clrChange>
                <a:clrFrom>
                  <a:srgbClr val="F6F6F9"/>
                </a:clrFrom>
                <a:clrTo>
                  <a:srgbClr val="F6F6F9">
                    <a:alpha val="0"/>
                  </a:srgbClr>
                </a:clrTo>
              </a:clrChange>
              <a:extLst>
                <a:ext uri="{28A0092B-C50C-407E-A947-70E740481C1C}">
                  <a14:useLocalDpi xmlns:a14="http://schemas.microsoft.com/office/drawing/2010/main" val="0"/>
                </a:ext>
              </a:extLst>
            </a:blip>
            <a:srcRect t="-6868" r="59808" b="-1"/>
            <a:stretch/>
          </p:blipFill>
          <p:spPr bwMode="auto">
            <a:xfrm>
              <a:off x="1425783" y="2876143"/>
              <a:ext cx="678912" cy="65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3" name="文本框 24"/>
            <p:cNvSpPr txBox="1"/>
            <p:nvPr/>
          </p:nvSpPr>
          <p:spPr>
            <a:xfrm>
              <a:off x="369857" y="5526197"/>
              <a:ext cx="2031325" cy="369332"/>
            </a:xfrm>
            <a:prstGeom prst="rect">
              <a:avLst/>
            </a:prstGeom>
            <a:noFill/>
          </p:spPr>
          <p:txBody>
            <a:bodyPr wrap="none" rtlCol="0">
              <a:spAutoFit/>
            </a:bodyPr>
            <a:lstStyle/>
            <a:p>
              <a:r>
                <a:rPr lang="zh-CN" altLang="en-US" dirty="0" smtClean="0">
                  <a:latin typeface="Microsoft YaHei" charset="-122"/>
                  <a:ea typeface="Microsoft YaHei" charset="-122"/>
                  <a:cs typeface="Microsoft YaHei" charset="-122"/>
                </a:rPr>
                <a:t>腾讯海量自有数据</a:t>
              </a:r>
              <a:endParaRPr lang="zh-CN" altLang="en-US" dirty="0">
                <a:latin typeface="Microsoft YaHei" charset="-122"/>
                <a:ea typeface="Microsoft YaHei" charset="-122"/>
                <a:cs typeface="Microsoft YaHei" charset="-122"/>
              </a:endParaRPr>
            </a:p>
          </p:txBody>
        </p:sp>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3401" y="4618480"/>
              <a:ext cx="760947" cy="66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 name="右箭头 28"/>
            <p:cNvSpPr/>
            <p:nvPr/>
          </p:nvSpPr>
          <p:spPr>
            <a:xfrm>
              <a:off x="2774869" y="3598468"/>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6" name="右箭头 41"/>
            <p:cNvSpPr/>
            <p:nvPr/>
          </p:nvSpPr>
          <p:spPr>
            <a:xfrm>
              <a:off x="2774869" y="5065710"/>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sp>
          <p:nvSpPr>
            <p:cNvPr id="17" name="右箭头 42"/>
            <p:cNvSpPr/>
            <p:nvPr/>
          </p:nvSpPr>
          <p:spPr>
            <a:xfrm>
              <a:off x="2774869" y="2131226"/>
              <a:ext cx="720080" cy="489516"/>
            </a:xfrm>
            <a:prstGeom prst="rightArrow">
              <a:avLst/>
            </a:prstGeom>
            <a:noFill/>
            <a:ln w="25400">
              <a:solidFill>
                <a:srgbClr val="0073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icrosoft YaHei" charset="-122"/>
                <a:ea typeface="Microsoft YaHei" charset="-122"/>
                <a:cs typeface="Microsoft YaHei" charset="-122"/>
              </a:endParaRPr>
            </a:p>
          </p:txBody>
        </p:sp>
        <p:grpSp>
          <p:nvGrpSpPr>
            <p:cNvPr id="18" name="组合 50"/>
            <p:cNvGrpSpPr/>
            <p:nvPr/>
          </p:nvGrpSpPr>
          <p:grpSpPr>
            <a:xfrm>
              <a:off x="3708563" y="1448244"/>
              <a:ext cx="8162350" cy="1523135"/>
              <a:chOff x="3708563" y="1448244"/>
              <a:chExt cx="8162350" cy="1523135"/>
            </a:xfrm>
          </p:grpSpPr>
          <p:grpSp>
            <p:nvGrpSpPr>
              <p:cNvPr id="19" name="组合 15"/>
              <p:cNvGrpSpPr/>
              <p:nvPr/>
            </p:nvGrpSpPr>
            <p:grpSpPr>
              <a:xfrm>
                <a:off x="3708563" y="1448244"/>
                <a:ext cx="1626450" cy="1523135"/>
                <a:chOff x="983433" y="3429001"/>
                <a:chExt cx="1626450" cy="1523135"/>
              </a:xfrm>
            </p:grpSpPr>
            <p:pic>
              <p:nvPicPr>
                <p:cNvPr id="25" name="Picture 4" descr="https://mc.qcloudimg.com/static/img/56146aae8a79c5ada83bab83f55dee99/IR-pc-png-218.png"/>
                <p:cNvPicPr>
                  <a:picLocks noChangeAspect="1" noChangeArrowheads="1"/>
                </p:cNvPicPr>
                <p:nvPr/>
              </p:nvPicPr>
              <p:blipFill rotWithShape="1">
                <a:blip r:embed="rId10">
                  <a:extLst>
                    <a:ext uri="{28A0092B-C50C-407E-A947-70E740481C1C}">
                      <a14:useLocalDpi xmlns:a14="http://schemas.microsoft.com/office/drawing/2010/main" val="0"/>
                    </a:ext>
                  </a:extLst>
                </a:blip>
                <a:srcRect b="20309"/>
                <a:stretch/>
              </p:blipFill>
              <p:spPr bwMode="auto">
                <a:xfrm>
                  <a:off x="983433" y="3429001"/>
                  <a:ext cx="1626450" cy="1296143"/>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11"/>
                <p:cNvSpPr txBox="1"/>
                <p:nvPr/>
              </p:nvSpPr>
              <p:spPr>
                <a:xfrm>
                  <a:off x="1242660" y="4675137"/>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精准推荐引擎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0" name="直接连接符 40"/>
              <p:cNvCxnSpPr/>
              <p:nvPr/>
            </p:nvCxnSpPr>
            <p:spPr>
              <a:xfrm>
                <a:off x="5335013" y="2276872"/>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46"/>
              <p:cNvSpPr txBox="1"/>
              <p:nvPr/>
            </p:nvSpPr>
            <p:spPr>
              <a:xfrm>
                <a:off x="6240016" y="1700581"/>
                <a:ext cx="1858201"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a:solidFill>
                      <a:srgbClr val="006DE8"/>
                    </a:solidFill>
                    <a:latin typeface="Microsoft YaHei" charset="-122"/>
                    <a:ea typeface="Microsoft YaHei" charset="-122"/>
                    <a:cs typeface="Microsoft YaHei" charset="-122"/>
                  </a:rPr>
                  <a:t>精准放贷</a:t>
                </a: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产品直销推荐</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个性化卡商城</a:t>
                </a:r>
                <a:endParaRPr lang="en-US" altLang="zh-CN" dirty="0" smtClean="0">
                  <a:solidFill>
                    <a:srgbClr val="006DE8"/>
                  </a:solidFill>
                  <a:latin typeface="Microsoft YaHei" charset="-122"/>
                  <a:ea typeface="Microsoft YaHei" charset="-122"/>
                  <a:cs typeface="Microsoft YaHei" charset="-122"/>
                </a:endParaRPr>
              </a:p>
            </p:txBody>
          </p:sp>
          <p:cxnSp>
            <p:nvCxnSpPr>
              <p:cNvPr id="22" name="直接连接符 54"/>
              <p:cNvCxnSpPr/>
              <p:nvPr/>
            </p:nvCxnSpPr>
            <p:spPr>
              <a:xfrm>
                <a:off x="8400256" y="2245345"/>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2" descr="“分期乐”的图片搜索结果"/>
              <p:cNvPicPr>
                <a:picLocks noChangeAspect="1" noChangeArrowheads="1"/>
              </p:cNvPicPr>
              <p:nvPr/>
            </p:nvPicPr>
            <p:blipFill rotWithShape="1">
              <a:blip r:embed="rId11">
                <a:extLst>
                  <a:ext uri="{28A0092B-C50C-407E-A947-70E740481C1C}">
                    <a14:useLocalDpi xmlns:a14="http://schemas.microsoft.com/office/drawing/2010/main" val="0"/>
                  </a:ext>
                </a:extLst>
              </a:blip>
              <a:srcRect r="47615"/>
              <a:stretch/>
            </p:blipFill>
            <p:spPr bwMode="auto">
              <a:xfrm>
                <a:off x="9696400" y="1520481"/>
                <a:ext cx="1852828" cy="72564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49"/>
              <p:cNvSpPr txBox="1"/>
              <p:nvPr/>
            </p:nvSpPr>
            <p:spPr>
              <a:xfrm>
                <a:off x="9427615" y="2228356"/>
                <a:ext cx="2443298" cy="646331"/>
              </a:xfrm>
              <a:prstGeom prst="rect">
                <a:avLst/>
              </a:prstGeom>
              <a:noFill/>
            </p:spPr>
            <p:txBody>
              <a:bodyPr wrap="none" rtlCol="0">
                <a:spAutoFit/>
              </a:bodyPr>
              <a:lstStyle/>
              <a:p>
                <a:r>
                  <a:rPr lang="zh-CN" altLang="en-US" dirty="0" smtClean="0">
                    <a:solidFill>
                      <a:srgbClr val="006DE8"/>
                    </a:solidFill>
                    <a:latin typeface="Microsoft YaHei" charset="-122"/>
                    <a:ea typeface="Microsoft YaHei" charset="-122"/>
                    <a:cs typeface="Microsoft YaHei" charset="-122"/>
                  </a:rPr>
                  <a:t>用户点击率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106%</a:t>
                </a:r>
              </a:p>
              <a:p>
                <a:r>
                  <a:rPr lang="zh-CN" altLang="en-US" dirty="0" smtClean="0">
                    <a:solidFill>
                      <a:srgbClr val="006DE8"/>
                    </a:solidFill>
                    <a:latin typeface="Microsoft YaHei" charset="-122"/>
                    <a:ea typeface="Microsoft YaHei" charset="-122"/>
                    <a:cs typeface="Microsoft YaHei" charset="-122"/>
                  </a:rPr>
                  <a:t>用户转化率</a:t>
                </a:r>
                <a:r>
                  <a:rPr lang="zh-CN" altLang="en-US" b="1" dirty="0" smtClean="0">
                    <a:solidFill>
                      <a:srgbClr val="006DE8"/>
                    </a:solidFill>
                    <a:latin typeface="Microsoft YaHei" charset="-122"/>
                    <a:ea typeface="Microsoft YaHei" charset="-122"/>
                    <a:cs typeface="Microsoft YaHei" charset="-122"/>
                  </a:rPr>
                  <a:t>提升</a:t>
                </a:r>
                <a:r>
                  <a:rPr lang="en-US" altLang="zh-CN" b="1" dirty="0" smtClean="0">
                    <a:solidFill>
                      <a:srgbClr val="006DE8"/>
                    </a:solidFill>
                    <a:latin typeface="Microsoft YaHei" charset="-122"/>
                    <a:ea typeface="Microsoft YaHei" charset="-122"/>
                    <a:cs typeface="Microsoft YaHei" charset="-122"/>
                  </a:rPr>
                  <a:t>231%</a:t>
                </a:r>
                <a:endParaRPr lang="zh-CN" altLang="en-US" b="1" dirty="0">
                  <a:solidFill>
                    <a:srgbClr val="006DE8"/>
                  </a:solidFill>
                  <a:latin typeface="Microsoft YaHei" charset="-122"/>
                  <a:ea typeface="Microsoft YaHei" charset="-122"/>
                  <a:cs typeface="Microsoft YaHei" charset="-122"/>
                </a:endParaRPr>
              </a:p>
            </p:txBody>
          </p:sp>
        </p:grpSp>
        <p:grpSp>
          <p:nvGrpSpPr>
            <p:cNvPr id="27" name="组合 51"/>
            <p:cNvGrpSpPr/>
            <p:nvPr/>
          </p:nvGrpSpPr>
          <p:grpSpPr>
            <a:xfrm>
              <a:off x="3708563" y="3057327"/>
              <a:ext cx="8228072" cy="1522392"/>
              <a:chOff x="3708563" y="3057327"/>
              <a:chExt cx="8228072" cy="1522392"/>
            </a:xfrm>
          </p:grpSpPr>
          <p:grpSp>
            <p:nvGrpSpPr>
              <p:cNvPr id="28" name="组合 16"/>
              <p:cNvGrpSpPr/>
              <p:nvPr/>
            </p:nvGrpSpPr>
            <p:grpSpPr>
              <a:xfrm>
                <a:off x="3708563" y="3057327"/>
                <a:ext cx="1626450" cy="1522392"/>
                <a:chOff x="3143672" y="3429000"/>
                <a:chExt cx="1626450" cy="1522392"/>
              </a:xfrm>
            </p:grpSpPr>
            <p:pic>
              <p:nvPicPr>
                <p:cNvPr id="34" name="Picture 2" descr="https://mc.qcloudimg.com/static/img/a52d8b7bd45a4feae0106d4cd38e338f/DM-pc-png-218.png"/>
                <p:cNvPicPr>
                  <a:picLocks noChangeAspect="1" noChangeArrowheads="1"/>
                </p:cNvPicPr>
                <p:nvPr/>
              </p:nvPicPr>
              <p:blipFill rotWithShape="1">
                <a:blip r:embed="rId12">
                  <a:extLst>
                    <a:ext uri="{28A0092B-C50C-407E-A947-70E740481C1C}">
                      <a14:useLocalDpi xmlns:a14="http://schemas.microsoft.com/office/drawing/2010/main" val="0"/>
                    </a:ext>
                  </a:extLst>
                </a:blip>
                <a:srcRect b="20309"/>
                <a:stretch/>
              </p:blipFill>
              <p:spPr bwMode="auto">
                <a:xfrm>
                  <a:off x="3143672" y="3429000"/>
                  <a:ext cx="1626450" cy="12961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18"/>
                <p:cNvSpPr txBox="1"/>
                <p:nvPr/>
              </p:nvSpPr>
              <p:spPr>
                <a:xfrm>
                  <a:off x="3402899" y="4674393"/>
                  <a:ext cx="1107996" cy="276999"/>
                </a:xfrm>
                <a:prstGeom prst="rect">
                  <a:avLst/>
                </a:prstGeom>
                <a:noFill/>
              </p:spPr>
              <p:txBody>
                <a:bodyPr wrap="none" rtlCol="0">
                  <a:spAutoFit/>
                </a:bodyPr>
                <a:lstStyle/>
                <a:p>
                  <a:r>
                    <a:rPr lang="zh-CN" altLang="en-US" sz="1200" dirty="0" smtClean="0">
                      <a:solidFill>
                        <a:schemeClr val="tx1">
                          <a:lumMod val="75000"/>
                          <a:lumOff val="25000"/>
                        </a:schemeClr>
                      </a:solidFill>
                      <a:latin typeface="Microsoft YaHei" charset="-122"/>
                      <a:ea typeface="Microsoft YaHei" charset="-122"/>
                      <a:cs typeface="Microsoft YaHei" charset="-122"/>
                    </a:rPr>
                    <a:t>智能广告引擎</a:t>
                  </a:r>
                  <a:endParaRPr lang="zh-CN" altLang="en-US" sz="1200" dirty="0">
                    <a:solidFill>
                      <a:schemeClr val="tx1">
                        <a:lumMod val="75000"/>
                        <a:lumOff val="25000"/>
                      </a:schemeClr>
                    </a:solidFill>
                    <a:latin typeface="Microsoft YaHei" charset="-122"/>
                    <a:ea typeface="Microsoft YaHei" charset="-122"/>
                    <a:cs typeface="Microsoft YaHei" charset="-122"/>
                  </a:endParaRPr>
                </a:p>
              </p:txBody>
            </p:sp>
          </p:grpSp>
          <p:cxnSp>
            <p:nvCxnSpPr>
              <p:cNvPr id="29" name="直接连接符 58"/>
              <p:cNvCxnSpPr/>
              <p:nvPr/>
            </p:nvCxnSpPr>
            <p:spPr>
              <a:xfrm>
                <a:off x="5338236" y="3840233"/>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59"/>
              <p:cNvSpPr txBox="1"/>
              <p:nvPr/>
            </p:nvSpPr>
            <p:spPr>
              <a:xfrm>
                <a:off x="6243239" y="3263942"/>
                <a:ext cx="1691489"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流量优选</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广告精选</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en-US" altLang="zh-CN" dirty="0" err="1" smtClean="0">
                    <a:solidFill>
                      <a:srgbClr val="006DE8"/>
                    </a:solidFill>
                    <a:latin typeface="Microsoft YaHei" charset="-122"/>
                    <a:ea typeface="Microsoft YaHei" charset="-122"/>
                    <a:cs typeface="Microsoft YaHei" charset="-122"/>
                  </a:rPr>
                  <a:t>pCtr</a:t>
                </a:r>
                <a:r>
                  <a:rPr lang="zh-CN" altLang="en-US" dirty="0" smtClean="0">
                    <a:solidFill>
                      <a:srgbClr val="006DE8"/>
                    </a:solidFill>
                    <a:latin typeface="Microsoft YaHei" charset="-122"/>
                    <a:ea typeface="Microsoft YaHei" charset="-122"/>
                    <a:cs typeface="Microsoft YaHei" charset="-122"/>
                  </a:rPr>
                  <a:t>、</a:t>
                </a:r>
                <a:r>
                  <a:rPr lang="en-US" altLang="zh-CN" dirty="0" err="1" smtClean="0">
                    <a:solidFill>
                      <a:srgbClr val="006DE8"/>
                    </a:solidFill>
                    <a:latin typeface="Microsoft YaHei" charset="-122"/>
                    <a:ea typeface="Microsoft YaHei" charset="-122"/>
                    <a:cs typeface="Microsoft YaHei" charset="-122"/>
                  </a:rPr>
                  <a:t>pCvr</a:t>
                </a:r>
                <a:endParaRPr lang="en-US" altLang="zh-CN" dirty="0" smtClean="0">
                  <a:solidFill>
                    <a:srgbClr val="006DE8"/>
                  </a:solidFill>
                  <a:latin typeface="Microsoft YaHei" charset="-122"/>
                  <a:ea typeface="Microsoft YaHei" charset="-122"/>
                  <a:cs typeface="Microsoft YaHei" charset="-122"/>
                </a:endParaRPr>
              </a:p>
            </p:txBody>
          </p:sp>
          <p:cxnSp>
            <p:nvCxnSpPr>
              <p:cNvPr id="31" name="直接连接符 60"/>
              <p:cNvCxnSpPr/>
              <p:nvPr/>
            </p:nvCxnSpPr>
            <p:spPr>
              <a:xfrm>
                <a:off x="8403479" y="3808706"/>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图片 61"/>
              <p:cNvPicPr>
                <a:picLocks noChangeAspect="1"/>
              </p:cNvPicPr>
              <p:nvPr/>
            </p:nvPicPr>
            <p:blipFill rotWithShape="1">
              <a:blip r:embed="rId13">
                <a:extLst>
                  <a:ext uri="{28A0092B-C50C-407E-A947-70E740481C1C}">
                    <a14:useLocalDpi xmlns:a14="http://schemas.microsoft.com/office/drawing/2010/main" val="0"/>
                  </a:ext>
                </a:extLst>
              </a:blip>
              <a:srcRect l="29497" r="25814"/>
              <a:stretch/>
            </p:blipFill>
            <p:spPr>
              <a:xfrm>
                <a:off x="9696400" y="3263942"/>
                <a:ext cx="2174625" cy="598913"/>
              </a:xfrm>
              <a:prstGeom prst="rect">
                <a:avLst/>
              </a:prstGeom>
            </p:spPr>
          </p:pic>
          <p:sp>
            <p:nvSpPr>
              <p:cNvPr id="33" name="文本框 62"/>
              <p:cNvSpPr txBox="1"/>
              <p:nvPr/>
            </p:nvSpPr>
            <p:spPr>
              <a:xfrm>
                <a:off x="9427615" y="3993431"/>
                <a:ext cx="2509020" cy="369332"/>
              </a:xfrm>
              <a:prstGeom prst="rect">
                <a:avLst/>
              </a:prstGeom>
              <a:noFill/>
            </p:spPr>
            <p:txBody>
              <a:bodyPr wrap="none" rtlCol="0">
                <a:spAutoFit/>
              </a:bodyPr>
              <a:lstStyle/>
              <a:p>
                <a:r>
                  <a:rPr lang="zh-CN" altLang="en-US" dirty="0" smtClean="0">
                    <a:solidFill>
                      <a:srgbClr val="EA5404"/>
                    </a:solidFill>
                    <a:latin typeface="Microsoft YaHei" charset="-122"/>
                    <a:ea typeface="Microsoft YaHei" charset="-122"/>
                    <a:cs typeface="Microsoft YaHei" charset="-122"/>
                  </a:rPr>
                  <a:t>广告点击率</a:t>
                </a:r>
                <a:r>
                  <a:rPr lang="zh-CN" altLang="en-US" b="1" dirty="0" smtClean="0">
                    <a:solidFill>
                      <a:srgbClr val="EA5404"/>
                    </a:solidFill>
                    <a:latin typeface="Microsoft YaHei" charset="-122"/>
                    <a:ea typeface="Microsoft YaHei" charset="-122"/>
                    <a:cs typeface="Microsoft YaHei" charset="-122"/>
                  </a:rPr>
                  <a:t>提升</a:t>
                </a:r>
                <a:r>
                  <a:rPr lang="en-US" altLang="zh-CN" b="1" dirty="0" smtClean="0">
                    <a:solidFill>
                      <a:srgbClr val="EA5404"/>
                    </a:solidFill>
                    <a:latin typeface="Microsoft YaHei" charset="-122"/>
                    <a:ea typeface="Microsoft YaHei" charset="-122"/>
                    <a:cs typeface="Microsoft YaHei" charset="-122"/>
                  </a:rPr>
                  <a:t>84.3%</a:t>
                </a:r>
              </a:p>
            </p:txBody>
          </p:sp>
        </p:grpSp>
        <p:cxnSp>
          <p:nvCxnSpPr>
            <p:cNvPr id="36" name="直接连接符 69"/>
            <p:cNvCxnSpPr/>
            <p:nvPr/>
          </p:nvCxnSpPr>
          <p:spPr>
            <a:xfrm>
              <a:off x="5346971" y="5334379"/>
              <a:ext cx="68897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70"/>
            <p:cNvSpPr txBox="1"/>
            <p:nvPr/>
          </p:nvSpPr>
          <p:spPr>
            <a:xfrm>
              <a:off x="6251974" y="4758088"/>
              <a:ext cx="2089033" cy="1089529"/>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社交广告投放</a:t>
              </a:r>
              <a:endParaRPr lang="zh-CN" altLang="en-US" dirty="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多维度人群定向</a:t>
              </a:r>
              <a:endParaRPr lang="en-US" altLang="zh-CN" dirty="0" smtClean="0">
                <a:solidFill>
                  <a:srgbClr val="006DE8"/>
                </a:solidFill>
                <a:latin typeface="Microsoft YaHei" charset="-122"/>
                <a:ea typeface="Microsoft YaHei" charset="-122"/>
                <a:cs typeface="Microsoft YaHei" charset="-122"/>
              </a:endParaRPr>
            </a:p>
            <a:p>
              <a:pPr marL="285750" indent="-285750">
                <a:lnSpc>
                  <a:spcPct val="120000"/>
                </a:lnSpc>
                <a:buFont typeface="Arial" panose="020B0604020202020204" pitchFamily="34" charset="0"/>
                <a:buChar char="•"/>
              </a:pPr>
              <a:r>
                <a:rPr lang="zh-CN" altLang="en-US" dirty="0" smtClean="0">
                  <a:solidFill>
                    <a:srgbClr val="006DE8"/>
                  </a:solidFill>
                  <a:latin typeface="Microsoft YaHei" charset="-122"/>
                  <a:ea typeface="Microsoft YaHei" charset="-122"/>
                  <a:cs typeface="Microsoft YaHei" charset="-122"/>
                </a:rPr>
                <a:t>相似人群拓展</a:t>
              </a:r>
              <a:endParaRPr lang="en-US" altLang="zh-CN" dirty="0" smtClean="0">
                <a:solidFill>
                  <a:srgbClr val="006DE8"/>
                </a:solidFill>
                <a:latin typeface="Microsoft YaHei" charset="-122"/>
                <a:ea typeface="Microsoft YaHei" charset="-122"/>
                <a:cs typeface="Microsoft YaHei" charset="-122"/>
              </a:endParaRPr>
            </a:p>
          </p:txBody>
        </p:sp>
        <p:cxnSp>
          <p:nvCxnSpPr>
            <p:cNvPr id="38" name="直接连接符 71"/>
            <p:cNvCxnSpPr/>
            <p:nvPr/>
          </p:nvCxnSpPr>
          <p:spPr>
            <a:xfrm>
              <a:off x="8412214" y="5302852"/>
              <a:ext cx="688979" cy="0"/>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16" descr="理财通 腾讯官方理财平台"/>
            <p:cNvPicPr>
              <a:picLocks noChangeAspect="1" noChangeArrowheads="1"/>
            </p:cNvPicPr>
            <p:nvPr/>
          </p:nvPicPr>
          <p:blipFill rotWithShape="1">
            <a:blip r:embed="rId14">
              <a:extLst>
                <a:ext uri="{28A0092B-C50C-407E-A947-70E740481C1C}">
                  <a14:useLocalDpi xmlns:a14="http://schemas.microsoft.com/office/drawing/2010/main" val="0"/>
                </a:ext>
              </a:extLst>
            </a:blip>
            <a:srcRect r="59131" b="1684"/>
            <a:stretch/>
          </p:blipFill>
          <p:spPr bwMode="auto">
            <a:xfrm>
              <a:off x="9592024" y="4799307"/>
              <a:ext cx="2045348" cy="50354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75"/>
            <p:cNvSpPr txBox="1"/>
            <p:nvPr/>
          </p:nvSpPr>
          <p:spPr>
            <a:xfrm>
              <a:off x="9150295" y="5442001"/>
              <a:ext cx="3063659" cy="369332"/>
            </a:xfrm>
            <a:prstGeom prst="rect">
              <a:avLst/>
            </a:prstGeom>
            <a:noFill/>
          </p:spPr>
          <p:txBody>
            <a:bodyPr wrap="none" rtlCol="0">
              <a:spAutoFit/>
            </a:bodyPr>
            <a:lstStyle/>
            <a:p>
              <a:r>
                <a:rPr lang="zh-CN" altLang="en-US" b="1" dirty="0" smtClean="0">
                  <a:solidFill>
                    <a:srgbClr val="5B5959"/>
                  </a:solidFill>
                  <a:latin typeface="Microsoft YaHei" charset="-122"/>
                  <a:ea typeface="Microsoft YaHei" charset="-122"/>
                  <a:cs typeface="Microsoft YaHei" charset="-122"/>
                </a:rPr>
                <a:t>一个月</a:t>
              </a:r>
              <a:r>
                <a:rPr lang="zh-CN" altLang="en-US" dirty="0" smtClean="0">
                  <a:solidFill>
                    <a:srgbClr val="5B5959"/>
                  </a:solidFill>
                  <a:latin typeface="Microsoft YaHei" charset="-122"/>
                  <a:ea typeface="Microsoft YaHei" charset="-122"/>
                  <a:cs typeface="Microsoft YaHei" charset="-122"/>
                </a:rPr>
                <a:t>引入</a:t>
              </a:r>
              <a:r>
                <a:rPr lang="en-US" altLang="zh-CN" b="1" dirty="0" smtClean="0">
                  <a:solidFill>
                    <a:srgbClr val="5B5959"/>
                  </a:solidFill>
                  <a:latin typeface="Microsoft YaHei" charset="-122"/>
                  <a:ea typeface="Microsoft YaHei" charset="-122"/>
                  <a:cs typeface="Microsoft YaHei" charset="-122"/>
                </a:rPr>
                <a:t>1000</a:t>
              </a:r>
              <a:r>
                <a:rPr lang="zh-CN" altLang="en-US" b="1" dirty="0" smtClean="0">
                  <a:solidFill>
                    <a:srgbClr val="5B5959"/>
                  </a:solidFill>
                  <a:latin typeface="Microsoft YaHei" charset="-122"/>
                  <a:ea typeface="Microsoft YaHei" charset="-122"/>
                  <a:cs typeface="Microsoft YaHei" charset="-122"/>
                </a:rPr>
                <a:t>万</a:t>
              </a:r>
              <a:r>
                <a:rPr lang="zh-CN" altLang="en-US" dirty="0" smtClean="0">
                  <a:solidFill>
                    <a:srgbClr val="5B5959"/>
                  </a:solidFill>
                  <a:latin typeface="Microsoft YaHei" charset="-122"/>
                  <a:ea typeface="Microsoft YaHei" charset="-122"/>
                  <a:cs typeface="Microsoft YaHei" charset="-122"/>
                </a:rPr>
                <a:t>有效用户</a:t>
              </a:r>
              <a:endParaRPr lang="en-US" altLang="zh-CN" dirty="0" smtClean="0">
                <a:solidFill>
                  <a:srgbClr val="5B5959"/>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696303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icrosoft YaHei" charset="-122"/>
                <a:ea typeface="Microsoft YaHei" charset="-122"/>
                <a:cs typeface="Microsoft YaHei" charset="-122"/>
              </a:rPr>
              <a:t>数字化精准营销方案</a:t>
            </a:r>
            <a:endParaRPr lang="zh-CN" altLang="en-US" dirty="0">
              <a:latin typeface="Microsoft YaHei" charset="-122"/>
              <a:ea typeface="Microsoft YaHei" charset="-122"/>
              <a:cs typeface="Microsoft YaHei" charset="-122"/>
            </a:endParaRPr>
          </a:p>
        </p:txBody>
      </p:sp>
      <p:sp>
        <p:nvSpPr>
          <p:cNvPr id="3" name="文本框 2"/>
          <p:cNvSpPr txBox="1"/>
          <p:nvPr/>
        </p:nvSpPr>
        <p:spPr>
          <a:xfrm>
            <a:off x="8685940" y="1503789"/>
            <a:ext cx="331423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个性化理财推荐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优化首页、搜索、商品推荐体验，提高点击率和购买率</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基金产品超市</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提高用户点击率、转化率，降低用户理财心理门槛，提升单个用户价值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个性化商品推荐</a:t>
            </a:r>
            <a:endParaRPr lang="en-US" altLang="zh-CN" sz="1600" dirty="0" smtClean="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smtClean="0">
                <a:latin typeface="Microsoft YaHei" charset="-122"/>
                <a:ea typeface="Microsoft YaHei" charset="-122"/>
                <a:cs typeface="Microsoft YaHei" charset="-122"/>
              </a:rPr>
              <a:t>提高用户贷款率，降低用户心里门槛，提升单个用户价值</a:t>
            </a:r>
            <a:endParaRPr lang="en-US" altLang="zh-CN" sz="1200" dirty="0" smtClean="0">
              <a:latin typeface="Microsoft YaHei" charset="-122"/>
              <a:ea typeface="Microsoft YaHei" charset="-122"/>
              <a:cs typeface="Microsoft YaHei" charset="-122"/>
            </a:endParaRPr>
          </a:p>
          <a:p>
            <a:pPr marL="285750" indent="-285750">
              <a:lnSpc>
                <a:spcPct val="150000"/>
              </a:lnSpc>
              <a:buFont typeface="Arial" panose="020B0604020202020204" pitchFamily="34" charset="0"/>
              <a:buChar char="•"/>
            </a:pPr>
            <a:r>
              <a:rPr lang="zh-CN" altLang="en-US" sz="1600" dirty="0" smtClean="0">
                <a:solidFill>
                  <a:schemeClr val="accent6">
                    <a:lumMod val="75000"/>
                  </a:schemeClr>
                </a:solidFill>
                <a:latin typeface="Microsoft YaHei" charset="-122"/>
                <a:ea typeface="Microsoft YaHei" charset="-122"/>
                <a:cs typeface="Microsoft YaHei" charset="-122"/>
              </a:rPr>
              <a:t>个性化积分商城</a:t>
            </a:r>
            <a:endParaRPr lang="en-US" altLang="zh-CN" sz="1600" dirty="0">
              <a:solidFill>
                <a:schemeClr val="accent6">
                  <a:lumMod val="75000"/>
                </a:schemeClr>
              </a:solidFill>
              <a:latin typeface="Microsoft YaHei" charset="-122"/>
              <a:ea typeface="Microsoft YaHei" charset="-122"/>
              <a:cs typeface="Microsoft YaHei" charset="-122"/>
            </a:endParaRPr>
          </a:p>
          <a:p>
            <a:pPr lvl="1">
              <a:lnSpc>
                <a:spcPct val="150000"/>
              </a:lnSpc>
            </a:pPr>
            <a:r>
              <a:rPr lang="zh-CN" altLang="en-US" sz="1200" dirty="0">
                <a:latin typeface="Microsoft YaHei" charset="-122"/>
                <a:ea typeface="Microsoft YaHei" charset="-122"/>
                <a:cs typeface="Microsoft YaHei" charset="-122"/>
              </a:rPr>
              <a:t>提高用户贷款率，降低用户心里门槛，提升单个用户</a:t>
            </a:r>
            <a:r>
              <a:rPr lang="zh-CN" altLang="en-US" sz="1200" dirty="0" smtClean="0">
                <a:latin typeface="Microsoft YaHei" charset="-122"/>
                <a:ea typeface="Microsoft YaHei" charset="-122"/>
                <a:cs typeface="Microsoft YaHei" charset="-122"/>
              </a:rPr>
              <a:t>价值</a:t>
            </a:r>
            <a:endParaRPr lang="en-US" altLang="zh-CN" sz="1200" dirty="0">
              <a:latin typeface="Microsoft YaHei" charset="-122"/>
              <a:ea typeface="Microsoft YaHei" charset="-122"/>
              <a:cs typeface="Microsoft YaHei" charset="-122"/>
            </a:endParaRPr>
          </a:p>
        </p:txBody>
      </p:sp>
      <p:grpSp>
        <p:nvGrpSpPr>
          <p:cNvPr id="4" name="组合 3"/>
          <p:cNvGrpSpPr/>
          <p:nvPr/>
        </p:nvGrpSpPr>
        <p:grpSpPr>
          <a:xfrm>
            <a:off x="119336" y="1268760"/>
            <a:ext cx="8566604" cy="3102169"/>
            <a:chOff x="865137" y="1261049"/>
            <a:chExt cx="10564259" cy="3825567"/>
          </a:xfrm>
        </p:grpSpPr>
        <p:sp>
          <p:nvSpPr>
            <p:cNvPr id="5" name="矩形 4"/>
            <p:cNvSpPr/>
            <p:nvPr/>
          </p:nvSpPr>
          <p:spPr bwMode="auto">
            <a:xfrm>
              <a:off x="2793040" y="1789087"/>
              <a:ext cx="2352709"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企业用户历史</a:t>
              </a:r>
              <a:r>
                <a:rPr lang="zh-CN" altLang="en-US" sz="1200" dirty="0" smtClean="0">
                  <a:solidFill>
                    <a:srgbClr val="1C75BC"/>
                  </a:solidFill>
                  <a:latin typeface="Microsoft YaHei" charset="-122"/>
                  <a:ea typeface="Microsoft YaHei" charset="-122"/>
                  <a:cs typeface="Microsoft YaHei" charset="-122"/>
                </a:rPr>
                <a:t>数据</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6" name="矩形 5"/>
            <p:cNvSpPr/>
            <p:nvPr/>
          </p:nvSpPr>
          <p:spPr bwMode="auto">
            <a:xfrm>
              <a:off x="6871464" y="1791042"/>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用户唯一标识</a:t>
              </a:r>
            </a:p>
          </p:txBody>
        </p:sp>
        <p:sp>
          <p:nvSpPr>
            <p:cNvPr id="7" name="矩形 6"/>
            <p:cNvSpPr/>
            <p:nvPr/>
          </p:nvSpPr>
          <p:spPr bwMode="auto">
            <a:xfrm>
              <a:off x="6871464" y="1265557"/>
              <a:ext cx="2392916" cy="406501"/>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产品</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广告</a:t>
              </a:r>
              <a:r>
                <a:rPr lang="en-US" altLang="zh-CN" sz="1200" dirty="0">
                  <a:solidFill>
                    <a:srgbClr val="1C75BC"/>
                  </a:solidFill>
                  <a:latin typeface="Microsoft YaHei" charset="-122"/>
                  <a:ea typeface="Microsoft YaHei" charset="-122"/>
                  <a:cs typeface="Microsoft YaHei" charset="-122"/>
                </a:rPr>
                <a:t>/</a:t>
              </a:r>
              <a:r>
                <a:rPr lang="zh-CN" altLang="en-US" sz="1200" dirty="0">
                  <a:solidFill>
                    <a:srgbClr val="1C75BC"/>
                  </a:solidFill>
                  <a:latin typeface="Microsoft YaHei" charset="-122"/>
                  <a:ea typeface="Microsoft YaHei" charset="-122"/>
                  <a:cs typeface="Microsoft YaHei" charset="-122"/>
                </a:rPr>
                <a:t>流量数据</a:t>
              </a:r>
            </a:p>
          </p:txBody>
        </p:sp>
        <p:grpSp>
          <p:nvGrpSpPr>
            <p:cNvPr id="8" name="组合 7"/>
            <p:cNvGrpSpPr/>
            <p:nvPr/>
          </p:nvGrpSpPr>
          <p:grpSpPr>
            <a:xfrm>
              <a:off x="865137" y="2620894"/>
              <a:ext cx="10564259" cy="2465722"/>
              <a:chOff x="865137" y="2197512"/>
              <a:chExt cx="10564259" cy="2465722"/>
            </a:xfrm>
          </p:grpSpPr>
          <p:sp>
            <p:nvSpPr>
              <p:cNvPr id="12" name="文本框 11"/>
              <p:cNvSpPr txBox="1"/>
              <p:nvPr/>
            </p:nvSpPr>
            <p:spPr>
              <a:xfrm>
                <a:off x="3419285" y="2684801"/>
                <a:ext cx="1119212" cy="584775"/>
              </a:xfrm>
              <a:prstGeom prst="rect">
                <a:avLst/>
              </a:prstGeom>
              <a:noFill/>
            </p:spPr>
            <p:txBody>
              <a:bodyPr wrap="square" rtlCol="0">
                <a:spAutoFit/>
              </a:bodyPr>
              <a:lstStyle/>
              <a:p>
                <a:r>
                  <a:rPr lang="zh-CN" altLang="en-US" sz="1200" dirty="0" smtClean="0">
                    <a:latin typeface="Microsoft YaHei" charset="-122"/>
                    <a:ea typeface="Microsoft YaHei" charset="-122"/>
                    <a:cs typeface="Microsoft YaHei" charset="-122"/>
                  </a:rPr>
                  <a:t>腾讯数据清洗工具</a:t>
                </a:r>
                <a:endParaRPr lang="zh-CN" altLang="en-US" sz="1200" dirty="0">
                  <a:latin typeface="Microsoft YaHei" charset="-122"/>
                  <a:ea typeface="Microsoft YaHei" charset="-122"/>
                  <a:cs typeface="Microsoft YaHei" charset="-122"/>
                </a:endParaRPr>
              </a:p>
            </p:txBody>
          </p:sp>
          <p:sp>
            <p:nvSpPr>
              <p:cNvPr id="13" name="右箭头 12"/>
              <p:cNvSpPr/>
              <p:nvPr/>
            </p:nvSpPr>
            <p:spPr bwMode="auto">
              <a:xfrm>
                <a:off x="3419285" y="3258824"/>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nvGrpSpPr>
              <p:cNvPr id="14" name="组合 13"/>
              <p:cNvGrpSpPr/>
              <p:nvPr/>
            </p:nvGrpSpPr>
            <p:grpSpPr>
              <a:xfrm>
                <a:off x="4733175" y="2204140"/>
                <a:ext cx="2447779" cy="2459093"/>
                <a:chOff x="407963" y="2238272"/>
                <a:chExt cx="2447779" cy="2459093"/>
              </a:xfrm>
            </p:grpSpPr>
            <p:sp>
              <p:nvSpPr>
                <p:cNvPr id="31" name="矩形 30"/>
                <p:cNvSpPr/>
                <p:nvPr/>
              </p:nvSpPr>
              <p:spPr bwMode="auto">
                <a:xfrm>
                  <a:off x="407963" y="2238272"/>
                  <a:ext cx="2447779" cy="2459093"/>
                </a:xfrm>
                <a:prstGeom prst="rect">
                  <a:avLst/>
                </a:prstGeom>
                <a:solidFill>
                  <a:srgbClr val="FFC000">
                    <a:alpha val="42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32" name="矩形 31"/>
                <p:cNvSpPr/>
                <p:nvPr/>
              </p:nvSpPr>
              <p:spPr bwMode="auto">
                <a:xfrm>
                  <a:off x="661182" y="2486409"/>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用户画像</a:t>
                  </a:r>
                </a:p>
              </p:txBody>
            </p:sp>
            <p:sp>
              <p:nvSpPr>
                <p:cNvPr id="33" name="矩形 32"/>
                <p:cNvSpPr/>
                <p:nvPr/>
              </p:nvSpPr>
              <p:spPr bwMode="auto">
                <a:xfrm>
                  <a:off x="661182" y="3074907"/>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影响力模型</a:t>
                  </a:r>
                </a:p>
              </p:txBody>
            </p:sp>
            <p:sp>
              <p:nvSpPr>
                <p:cNvPr id="34" name="矩形 33"/>
                <p:cNvSpPr/>
                <p:nvPr/>
              </p:nvSpPr>
              <p:spPr bwMode="auto">
                <a:xfrm>
                  <a:off x="661182" y="3663405"/>
                  <a:ext cx="1885070" cy="43609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行为预测模型</a:t>
                  </a:r>
                </a:p>
              </p:txBody>
            </p:sp>
            <p:sp>
              <p:nvSpPr>
                <p:cNvPr id="35" name="文本框 34"/>
                <p:cNvSpPr txBox="1"/>
                <p:nvPr/>
              </p:nvSpPr>
              <p:spPr>
                <a:xfrm>
                  <a:off x="1081796" y="4251903"/>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数据模型</a:t>
                  </a:r>
                  <a:endParaRPr lang="zh-CN" altLang="en-US" sz="1400" dirty="0">
                    <a:latin typeface="Microsoft YaHei" charset="-122"/>
                    <a:ea typeface="Microsoft YaHei" charset="-122"/>
                    <a:cs typeface="Microsoft YaHei" charset="-122"/>
                  </a:endParaRPr>
                </a:p>
              </p:txBody>
            </p:sp>
          </p:grpSp>
          <p:grpSp>
            <p:nvGrpSpPr>
              <p:cNvPr id="15" name="组合 14"/>
              <p:cNvGrpSpPr/>
              <p:nvPr/>
            </p:nvGrpSpPr>
            <p:grpSpPr>
              <a:xfrm>
                <a:off x="8981617" y="2197512"/>
                <a:ext cx="2447779" cy="2465722"/>
                <a:chOff x="8904847" y="2231644"/>
                <a:chExt cx="2447779" cy="2465722"/>
              </a:xfrm>
            </p:grpSpPr>
            <p:grpSp>
              <p:nvGrpSpPr>
                <p:cNvPr id="25" name="组合 24"/>
                <p:cNvGrpSpPr/>
                <p:nvPr/>
              </p:nvGrpSpPr>
              <p:grpSpPr>
                <a:xfrm>
                  <a:off x="8904847" y="2231644"/>
                  <a:ext cx="2447779" cy="2465722"/>
                  <a:chOff x="407963" y="2238273"/>
                  <a:chExt cx="2447779" cy="2465722"/>
                </a:xfrm>
              </p:grpSpPr>
              <p:sp>
                <p:nvSpPr>
                  <p:cNvPr id="27" name="矩形 26"/>
                  <p:cNvSpPr/>
                  <p:nvPr/>
                </p:nvSpPr>
                <p:spPr bwMode="auto">
                  <a:xfrm>
                    <a:off x="407963" y="2238273"/>
                    <a:ext cx="2447779" cy="2465722"/>
                  </a:xfrm>
                  <a:prstGeom prst="rect">
                    <a:avLst/>
                  </a:prstGeom>
                  <a:solidFill>
                    <a:srgbClr val="FFC000">
                      <a:alpha val="60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8" name="矩形 27"/>
                  <p:cNvSpPr/>
                  <p:nvPr/>
                </p:nvSpPr>
                <p:spPr bwMode="auto">
                  <a:xfrm>
                    <a:off x="661182" y="3088690"/>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广告点击预测</a:t>
                    </a:r>
                  </a:p>
                </p:txBody>
              </p:sp>
              <p:sp>
                <p:nvSpPr>
                  <p:cNvPr id="29" name="矩形 28"/>
                  <p:cNvSpPr/>
                  <p:nvPr/>
                </p:nvSpPr>
                <p:spPr bwMode="auto">
                  <a:xfrm>
                    <a:off x="661182" y="3673611"/>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流量质量评分</a:t>
                    </a:r>
                  </a:p>
                </p:txBody>
              </p:sp>
              <p:sp>
                <p:nvSpPr>
                  <p:cNvPr id="30" name="文本框 29"/>
                  <p:cNvSpPr txBox="1"/>
                  <p:nvPr/>
                </p:nvSpPr>
                <p:spPr>
                  <a:xfrm>
                    <a:off x="1081796" y="4258532"/>
                    <a:ext cx="1113338"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应用功能</a:t>
                    </a:r>
                    <a:endParaRPr lang="zh-CN" altLang="en-US" sz="1400" dirty="0">
                      <a:latin typeface="Microsoft YaHei" charset="-122"/>
                      <a:ea typeface="Microsoft YaHei" charset="-122"/>
                      <a:cs typeface="Microsoft YaHei" charset="-122"/>
                    </a:endParaRPr>
                  </a:p>
                </p:txBody>
              </p:sp>
            </p:grpSp>
            <p:sp>
              <p:nvSpPr>
                <p:cNvPr id="26" name="矩形 25"/>
                <p:cNvSpPr/>
                <p:nvPr/>
              </p:nvSpPr>
              <p:spPr bwMode="auto">
                <a:xfrm>
                  <a:off x="9158066" y="2486409"/>
                  <a:ext cx="1885070" cy="43609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rPr>
                    <a:t>个性化推荐</a:t>
                  </a:r>
                </a:p>
              </p:txBody>
            </p:sp>
          </p:grpSp>
          <p:sp>
            <p:nvSpPr>
              <p:cNvPr id="16" name="文本框 15"/>
              <p:cNvSpPr txBox="1"/>
              <p:nvPr/>
            </p:nvSpPr>
            <p:spPr>
              <a:xfrm>
                <a:off x="3377947" y="3925383"/>
                <a:ext cx="1119212" cy="584775"/>
              </a:xfrm>
              <a:prstGeom prst="rect">
                <a:avLst/>
              </a:prstGeom>
              <a:noFill/>
            </p:spPr>
            <p:txBody>
              <a:bodyPr wrap="square" rtlCol="0">
                <a:spAutoFit/>
              </a:bodyPr>
              <a:lstStyle/>
              <a:p>
                <a:pPr algn="ctr"/>
                <a:r>
                  <a:rPr lang="zh-CN" altLang="en-US" sz="1200" dirty="0" smtClean="0">
                    <a:latin typeface="Microsoft YaHei" charset="-122"/>
                    <a:ea typeface="Microsoft YaHei" charset="-122"/>
                    <a:cs typeface="Microsoft YaHei" charset="-122"/>
                  </a:rPr>
                  <a:t>腾讯建模算法</a:t>
                </a:r>
                <a:endParaRPr lang="zh-CN" altLang="en-US" sz="1200" dirty="0">
                  <a:latin typeface="Microsoft YaHei" charset="-122"/>
                  <a:ea typeface="Microsoft YaHei" charset="-122"/>
                  <a:cs typeface="Microsoft YaHei" charset="-122"/>
                </a:endParaRPr>
              </a:p>
            </p:txBody>
          </p:sp>
          <p:sp>
            <p:nvSpPr>
              <p:cNvPr id="17" name="文本框 16"/>
              <p:cNvSpPr txBox="1"/>
              <p:nvPr/>
            </p:nvSpPr>
            <p:spPr>
              <a:xfrm>
                <a:off x="7491431" y="3840685"/>
                <a:ext cx="1119211" cy="379548"/>
              </a:xfrm>
              <a:prstGeom prst="rect">
                <a:avLst/>
              </a:prstGeom>
              <a:noFill/>
            </p:spPr>
            <p:txBody>
              <a:bodyPr wrap="square" rtlCol="0">
                <a:spAutoFit/>
              </a:bodyPr>
              <a:lstStyle/>
              <a:p>
                <a:r>
                  <a:rPr lang="zh-CN" altLang="en-US" sz="1400" dirty="0" smtClean="0">
                    <a:latin typeface="Microsoft YaHei" charset="-122"/>
                    <a:ea typeface="Microsoft YaHei" charset="-122"/>
                    <a:cs typeface="Microsoft YaHei" charset="-122"/>
                  </a:rPr>
                  <a:t>模型预测</a:t>
                </a:r>
                <a:endParaRPr lang="zh-CN" altLang="en-US" sz="1400" dirty="0">
                  <a:latin typeface="Microsoft YaHei" charset="-122"/>
                  <a:ea typeface="Microsoft YaHei" charset="-122"/>
                  <a:cs typeface="Microsoft YaHei" charset="-122"/>
                </a:endParaRPr>
              </a:p>
            </p:txBody>
          </p:sp>
          <p:grpSp>
            <p:nvGrpSpPr>
              <p:cNvPr id="18" name="组合 17"/>
              <p:cNvGrpSpPr/>
              <p:nvPr/>
            </p:nvGrpSpPr>
            <p:grpSpPr>
              <a:xfrm>
                <a:off x="865137" y="2204141"/>
                <a:ext cx="2327323" cy="2459093"/>
                <a:chOff x="407963" y="2238272"/>
                <a:chExt cx="2327323" cy="2459093"/>
              </a:xfrm>
            </p:grpSpPr>
            <p:sp>
              <p:nvSpPr>
                <p:cNvPr id="20" name="矩形 19"/>
                <p:cNvSpPr/>
                <p:nvPr/>
              </p:nvSpPr>
              <p:spPr bwMode="auto">
                <a:xfrm>
                  <a:off x="407963" y="2238272"/>
                  <a:ext cx="2327323" cy="2459093"/>
                </a:xfrm>
                <a:prstGeom prst="rect">
                  <a:avLst/>
                </a:prstGeom>
                <a:solidFill>
                  <a:srgbClr val="FFC000">
                    <a:alpha val="24000"/>
                  </a:srgbClr>
                </a:solidFill>
                <a:ln w="12700"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bg1"/>
                    </a:solidFill>
                    <a:effectLst/>
                    <a:latin typeface="Microsoft YaHei" charset="-122"/>
                    <a:ea typeface="Microsoft YaHei" charset="-122"/>
                    <a:cs typeface="Microsoft YaHei" charset="-122"/>
                  </a:endParaRPr>
                </a:p>
              </p:txBody>
            </p:sp>
            <p:sp>
              <p:nvSpPr>
                <p:cNvPr id="21" name="矩形 20"/>
                <p:cNvSpPr/>
                <p:nvPr/>
              </p:nvSpPr>
              <p:spPr bwMode="auto">
                <a:xfrm>
                  <a:off x="581425" y="2486409"/>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腾讯用户属性</a:t>
                  </a:r>
                </a:p>
              </p:txBody>
            </p:sp>
            <p:sp>
              <p:nvSpPr>
                <p:cNvPr id="22" name="矩形 21"/>
                <p:cNvSpPr/>
                <p:nvPr/>
              </p:nvSpPr>
              <p:spPr bwMode="auto">
                <a:xfrm>
                  <a:off x="581425" y="3074907"/>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zh-CN" altLang="en-US" sz="1200" b="0" i="0" u="none" strike="noStrike" cap="none" normalizeH="0" baseline="0" dirty="0" smtClean="0">
                      <a:ln>
                        <a:noFill/>
                      </a:ln>
                      <a:solidFill>
                        <a:schemeClr val="bg1"/>
                      </a:solidFill>
                      <a:effectLst/>
                      <a:latin typeface="Microsoft YaHei" charset="-122"/>
                      <a:ea typeface="Microsoft YaHei" charset="-122"/>
                      <a:cs typeface="Microsoft YaHei" charset="-122"/>
                    </a:rPr>
                    <a:t>腾讯产品历史行为</a:t>
                  </a:r>
                </a:p>
              </p:txBody>
            </p:sp>
            <p:sp>
              <p:nvSpPr>
                <p:cNvPr id="23" name="矩形 22"/>
                <p:cNvSpPr/>
                <p:nvPr/>
              </p:nvSpPr>
              <p:spPr bwMode="auto">
                <a:xfrm>
                  <a:off x="581425" y="3663405"/>
                  <a:ext cx="1885070" cy="436098"/>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smtClean="0">
                      <a:solidFill>
                        <a:schemeClr val="bg1"/>
                      </a:solidFill>
                      <a:latin typeface="Microsoft YaHei" charset="-122"/>
                      <a:ea typeface="Microsoft YaHei" charset="-122"/>
                      <a:cs typeface="Microsoft YaHei" charset="-122"/>
                    </a:rPr>
                    <a:t>腾讯社交关系</a:t>
                  </a:r>
                  <a:r>
                    <a:rPr lang="zh-CN" altLang="en-US" sz="1200" dirty="0">
                      <a:solidFill>
                        <a:schemeClr val="bg1"/>
                      </a:solidFill>
                      <a:latin typeface="Microsoft YaHei" charset="-122"/>
                      <a:ea typeface="Microsoft YaHei" charset="-122"/>
                      <a:cs typeface="Microsoft YaHei" charset="-122"/>
                    </a:rPr>
                    <a:t>链</a:t>
                  </a:r>
                </a:p>
              </p:txBody>
            </p:sp>
            <p:sp>
              <p:nvSpPr>
                <p:cNvPr id="24" name="文本框 23"/>
                <p:cNvSpPr txBox="1"/>
                <p:nvPr/>
              </p:nvSpPr>
              <p:spPr>
                <a:xfrm>
                  <a:off x="969962" y="4251903"/>
                  <a:ext cx="1113339" cy="379548"/>
                </a:xfrm>
                <a:prstGeom prst="rect">
                  <a:avLst/>
                </a:prstGeom>
                <a:noFill/>
              </p:spPr>
              <p:txBody>
                <a:bodyPr wrap="none" rtlCol="0">
                  <a:spAutoFit/>
                </a:bodyPr>
                <a:lstStyle/>
                <a:p>
                  <a:r>
                    <a:rPr lang="zh-CN" altLang="en-US" sz="1400" dirty="0" smtClean="0">
                      <a:latin typeface="Microsoft YaHei" charset="-122"/>
                      <a:ea typeface="Microsoft YaHei" charset="-122"/>
                      <a:cs typeface="Microsoft YaHei" charset="-122"/>
                    </a:rPr>
                    <a:t>原始数据</a:t>
                  </a:r>
                  <a:endParaRPr lang="zh-CN" altLang="en-US" sz="1400" dirty="0">
                    <a:latin typeface="Microsoft YaHei" charset="-122"/>
                    <a:ea typeface="Microsoft YaHei" charset="-122"/>
                    <a:cs typeface="Microsoft YaHei" charset="-122"/>
                  </a:endParaRPr>
                </a:p>
              </p:txBody>
            </p:sp>
          </p:grpSp>
          <p:sp>
            <p:nvSpPr>
              <p:cNvPr id="19" name="右箭头 18"/>
              <p:cNvSpPr/>
              <p:nvPr/>
            </p:nvSpPr>
            <p:spPr bwMode="auto">
              <a:xfrm>
                <a:off x="7491431" y="3265978"/>
                <a:ext cx="1237957" cy="58849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9" name="矩形 8"/>
            <p:cNvSpPr/>
            <p:nvPr/>
          </p:nvSpPr>
          <p:spPr bwMode="auto">
            <a:xfrm>
              <a:off x="2793040" y="1261049"/>
              <a:ext cx="2352708" cy="408456"/>
            </a:xfrm>
            <a:prstGeom prst="rect">
              <a:avLst/>
            </a:prstGeom>
            <a:solidFill>
              <a:srgbClr val="00B050">
                <a:alpha val="20000"/>
              </a:srgbClr>
            </a:solidFill>
            <a:ln w="9525" cap="flat" cmpd="sng" algn="ctr">
              <a:solidFill>
                <a:schemeClr val="tx1"/>
              </a:solidFill>
              <a:prstDash val="dash"/>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hangingPunct="1">
                <a:buFont typeface="Arial" panose="020B0604020202020204" pitchFamily="34" charset="0"/>
                <a:buNone/>
              </a:pPr>
              <a:r>
                <a:rPr lang="zh-CN" altLang="en-US" sz="1200" dirty="0">
                  <a:solidFill>
                    <a:srgbClr val="1C75BC"/>
                  </a:solidFill>
                  <a:latin typeface="Microsoft YaHei" charset="-122"/>
                  <a:ea typeface="Microsoft YaHei" charset="-122"/>
                  <a:cs typeface="Microsoft YaHei" charset="-122"/>
                </a:rPr>
                <a:t>企业用户</a:t>
              </a:r>
              <a:r>
                <a:rPr lang="zh-CN" altLang="en-US" sz="1200" dirty="0" smtClean="0">
                  <a:solidFill>
                    <a:srgbClr val="1C75BC"/>
                  </a:solidFill>
                  <a:latin typeface="Microsoft YaHei" charset="-122"/>
                  <a:ea typeface="Microsoft YaHei" charset="-122"/>
                  <a:cs typeface="Microsoft YaHei" charset="-122"/>
                </a:rPr>
                <a:t>属性</a:t>
              </a:r>
              <a:r>
                <a:rPr lang="en-US" altLang="zh-CN" sz="1200" dirty="0" smtClean="0">
                  <a:solidFill>
                    <a:srgbClr val="1C75BC"/>
                  </a:solidFill>
                  <a:latin typeface="Microsoft YaHei" charset="-122"/>
                  <a:ea typeface="Microsoft YaHei" charset="-122"/>
                  <a:cs typeface="Microsoft YaHei" charset="-122"/>
                </a:rPr>
                <a:t>(</a:t>
              </a:r>
              <a:r>
                <a:rPr lang="zh-CN" altLang="en-US" sz="1200" dirty="0" smtClean="0">
                  <a:solidFill>
                    <a:srgbClr val="1C75BC"/>
                  </a:solidFill>
                  <a:latin typeface="Microsoft YaHei" charset="-122"/>
                  <a:ea typeface="Microsoft YaHei" charset="-122"/>
                  <a:cs typeface="Microsoft YaHei" charset="-122"/>
                </a:rPr>
                <a:t>可选</a:t>
              </a:r>
              <a:r>
                <a:rPr lang="en-US" altLang="zh-CN" sz="1200" dirty="0" smtClean="0">
                  <a:solidFill>
                    <a:srgbClr val="1C75BC"/>
                  </a:solidFill>
                  <a:latin typeface="Microsoft YaHei" charset="-122"/>
                  <a:ea typeface="Microsoft YaHei" charset="-122"/>
                  <a:cs typeface="Microsoft YaHei" charset="-122"/>
                </a:rPr>
                <a:t>)</a:t>
              </a:r>
              <a:endParaRPr lang="zh-CN" altLang="en-US" sz="1200" dirty="0">
                <a:solidFill>
                  <a:srgbClr val="1C75BC"/>
                </a:solidFill>
                <a:latin typeface="Microsoft YaHei" charset="-122"/>
                <a:ea typeface="Microsoft YaHei" charset="-122"/>
                <a:cs typeface="Microsoft YaHei" charset="-122"/>
              </a:endParaRPr>
            </a:p>
          </p:txBody>
        </p:sp>
        <p:sp>
          <p:nvSpPr>
            <p:cNvPr id="10" name="下箭头 9"/>
            <p:cNvSpPr/>
            <p:nvPr/>
          </p:nvSpPr>
          <p:spPr bwMode="auto">
            <a:xfrm>
              <a:off x="3773714"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sp>
          <p:nvSpPr>
            <p:cNvPr id="11" name="下箭头 10"/>
            <p:cNvSpPr/>
            <p:nvPr/>
          </p:nvSpPr>
          <p:spPr bwMode="auto">
            <a:xfrm>
              <a:off x="7936237" y="2295070"/>
              <a:ext cx="348343" cy="67811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zh-CN" altLang="en-US" sz="1400" b="0" i="0" u="none" strike="noStrike" cap="none" normalizeH="0" baseline="0" dirty="0" smtClean="0">
                <a:ln>
                  <a:noFill/>
                </a:ln>
                <a:solidFill>
                  <a:schemeClr val="tx1"/>
                </a:solidFill>
                <a:effectLst/>
                <a:latin typeface="Microsoft YaHei" charset="-122"/>
                <a:ea typeface="Microsoft YaHei" charset="-122"/>
                <a:cs typeface="Microsoft YaHei" charset="-122"/>
              </a:endParaRPr>
            </a:p>
          </p:txBody>
        </p:sp>
      </p:grpSp>
      <p:sp>
        <p:nvSpPr>
          <p:cNvPr id="63" name="矩形 69"/>
          <p:cNvSpPr>
            <a:spLocks noChangeArrowheads="1"/>
          </p:cNvSpPr>
          <p:nvPr/>
        </p:nvSpPr>
        <p:spPr bwMode="auto">
          <a:xfrm>
            <a:off x="608086" y="496249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腾讯数据</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4" name="矩形 70"/>
          <p:cNvSpPr>
            <a:spLocks noChangeArrowheads="1"/>
          </p:cNvSpPr>
          <p:nvPr/>
        </p:nvSpPr>
        <p:spPr bwMode="auto">
          <a:xfrm>
            <a:off x="653066" y="5253173"/>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模型底层使用腾讯数据为基础，完美整合腾讯社交大数据</a:t>
            </a:r>
            <a:endParaRPr lang="zh-CN" altLang="en-US" kern="0" dirty="0">
              <a:solidFill>
                <a:sysClr val="windowText" lastClr="000000"/>
              </a:solidFill>
              <a:latin typeface="Microsoft YaHei" charset="-122"/>
              <a:ea typeface="Microsoft YaHei" charset="-122"/>
              <a:cs typeface="Microsoft YaHei" charset="-122"/>
              <a:sym typeface="Calibri" pitchFamily="34" charset="0"/>
            </a:endParaRPr>
          </a:p>
        </p:txBody>
      </p:sp>
      <p:sp>
        <p:nvSpPr>
          <p:cNvPr id="65" name="矩形 73"/>
          <p:cNvSpPr>
            <a:spLocks noChangeArrowheads="1"/>
          </p:cNvSpPr>
          <p:nvPr/>
        </p:nvSpPr>
        <p:spPr bwMode="auto">
          <a:xfrm>
            <a:off x="2821762" y="5005251"/>
            <a:ext cx="2168131" cy="307777"/>
          </a:xfrm>
          <a:prstGeom prst="rect">
            <a:avLst/>
          </a:prstGeom>
          <a:noFill/>
          <a:ln>
            <a:noFill/>
          </a:ln>
          <a:extLst/>
        </p:spPr>
        <p:txBody>
          <a:bodyPr>
            <a:spAutoFit/>
          </a:bodyPr>
          <a:lstStyle/>
          <a:p>
            <a:pPr>
              <a:buFont typeface="Arial" pitchFamily="34" charset="0"/>
              <a:buNone/>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腾讯算法</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6" name="矩形 74"/>
          <p:cNvSpPr>
            <a:spLocks noChangeArrowheads="1"/>
          </p:cNvSpPr>
          <p:nvPr/>
        </p:nvSpPr>
        <p:spPr bwMode="auto">
          <a:xfrm>
            <a:off x="2876639" y="5263148"/>
            <a:ext cx="2178113" cy="502702"/>
          </a:xfrm>
          <a:prstGeom prst="rect">
            <a:avLst/>
          </a:prstGeom>
          <a:noFill/>
          <a:ln>
            <a:noFill/>
          </a:ln>
          <a:extLst/>
        </p:spPr>
        <p:txBody>
          <a:bodyPr wrap="square">
            <a:spAutoFit/>
          </a:bodyPr>
          <a:lstStyle/>
          <a:p>
            <a:pPr>
              <a:lnSpc>
                <a:spcPts val="1600"/>
              </a:lnSpc>
              <a:buFont typeface="Arial" pitchFamily="34" charset="0"/>
              <a:buNone/>
              <a:defRPr/>
            </a:pPr>
            <a:r>
              <a:rPr lang="zh-CN" altLang="en-US" sz="1100" kern="0" dirty="0" smtClean="0">
                <a:solidFill>
                  <a:srgbClr val="282828"/>
                </a:solidFill>
                <a:latin typeface="Microsoft YaHei" charset="-122"/>
                <a:ea typeface="Microsoft YaHei" charset="-122"/>
                <a:cs typeface="Microsoft YaHei" charset="-122"/>
                <a:sym typeface="微软雅黑" pitchFamily="34" charset="-122"/>
              </a:rPr>
              <a:t>模型算法使用腾讯后台多年沉淀的大数据分析算法，稳定可靠</a:t>
            </a:r>
            <a:endParaRPr lang="en-US" altLang="zh-CN" sz="1100" kern="0" dirty="0">
              <a:solidFill>
                <a:srgbClr val="282828"/>
              </a:solidFill>
              <a:latin typeface="Microsoft YaHei" charset="-122"/>
              <a:ea typeface="Microsoft YaHei" charset="-122"/>
              <a:cs typeface="Microsoft YaHei" charset="-122"/>
              <a:sym typeface="微软雅黑" pitchFamily="34" charset="-122"/>
            </a:endParaRPr>
          </a:p>
        </p:txBody>
      </p:sp>
      <p:sp>
        <p:nvSpPr>
          <p:cNvPr id="67" name="矩形 83"/>
          <p:cNvSpPr>
            <a:spLocks noChangeArrowheads="1"/>
          </p:cNvSpPr>
          <p:nvPr/>
        </p:nvSpPr>
        <p:spPr bwMode="auto">
          <a:xfrm>
            <a:off x="5139580" y="5012438"/>
            <a:ext cx="2168132" cy="307777"/>
          </a:xfrm>
          <a:prstGeom prst="rect">
            <a:avLst/>
          </a:prstGeom>
          <a:noFill/>
          <a:ln>
            <a:noFill/>
          </a:ln>
          <a:extLst/>
        </p:spPr>
        <p:txBody>
          <a:bodyPr>
            <a:spAutoFit/>
          </a:bodyPr>
          <a:lstStyle/>
          <a:p>
            <a:pPr>
              <a:buFont typeface="Arial" pitchFamily="34" charset="0"/>
              <a:buNone/>
              <a:defRPr/>
            </a:pPr>
            <a:r>
              <a:rPr lang="zh-CN" altLang="en-US" sz="1400" b="1" kern="0" dirty="0" smtClean="0">
                <a:solidFill>
                  <a:srgbClr val="0072FE"/>
                </a:solidFill>
                <a:latin typeface="Microsoft YaHei" charset="-122"/>
                <a:ea typeface="Microsoft YaHei" charset="-122"/>
                <a:cs typeface="Microsoft YaHei" charset="-122"/>
                <a:sym typeface="微软雅黑" pitchFamily="34" charset="-122"/>
              </a:rPr>
              <a:t>腾讯场景</a:t>
            </a:r>
            <a:endParaRPr lang="en-US" altLang="zh-CN" sz="1400" b="1" kern="0" dirty="0">
              <a:solidFill>
                <a:srgbClr val="0072FE"/>
              </a:solidFill>
              <a:latin typeface="Microsoft YaHei" charset="-122"/>
              <a:ea typeface="Microsoft YaHei" charset="-122"/>
              <a:cs typeface="Microsoft YaHei" charset="-122"/>
              <a:sym typeface="微软雅黑" pitchFamily="34" charset="-122"/>
            </a:endParaRPr>
          </a:p>
        </p:txBody>
      </p:sp>
      <p:sp>
        <p:nvSpPr>
          <p:cNvPr id="68" name="矩形 84"/>
          <p:cNvSpPr>
            <a:spLocks noChangeArrowheads="1"/>
          </p:cNvSpPr>
          <p:nvPr/>
        </p:nvSpPr>
        <p:spPr bwMode="auto">
          <a:xfrm>
            <a:off x="5184560" y="5297845"/>
            <a:ext cx="2178583" cy="502702"/>
          </a:xfrm>
          <a:prstGeom prst="rect">
            <a:avLst/>
          </a:prstGeom>
          <a:noFill/>
          <a:ln w="9525">
            <a:noFill/>
            <a:miter lim="800000"/>
            <a:headEnd/>
            <a:tailEnd/>
          </a:ln>
        </p:spPr>
        <p:txBody>
          <a:bodyPr wrap="square">
            <a:spAutoFit/>
          </a:bodyPr>
          <a:lstStyle/>
          <a:p>
            <a:pPr>
              <a:lnSpc>
                <a:spcPts val="1600"/>
              </a:lnSpc>
            </a:pPr>
            <a:r>
              <a:rPr lang="zh-CN" altLang="en-US" sz="1100" dirty="0" smtClean="0">
                <a:solidFill>
                  <a:srgbClr val="282828"/>
                </a:solidFill>
                <a:latin typeface="Microsoft YaHei" charset="-122"/>
                <a:ea typeface="Microsoft YaHei" charset="-122"/>
                <a:cs typeface="Microsoft YaHei" charset="-122"/>
                <a:sym typeface="微软雅黑" pitchFamily="34" charset="-122"/>
              </a:rPr>
              <a:t>继承腾讯强大的场景化解决方案经验，针对金融特性定点支持</a:t>
            </a:r>
            <a:endParaRPr lang="en-US" altLang="zh-CN" sz="1100" dirty="0">
              <a:solidFill>
                <a:srgbClr val="282828"/>
              </a:solidFill>
              <a:latin typeface="Microsoft YaHei" charset="-122"/>
              <a:ea typeface="Microsoft YaHei" charset="-122"/>
              <a:cs typeface="Microsoft YaHei" charset="-122"/>
              <a:sym typeface="微软雅黑" pitchFamily="34" charset="-122"/>
            </a:endParaRPr>
          </a:p>
        </p:txBody>
      </p:sp>
    </p:spTree>
    <p:extLst>
      <p:ext uri="{BB962C8B-B14F-4D97-AF65-F5344CB8AC3E}">
        <p14:creationId xmlns:p14="http://schemas.microsoft.com/office/powerpoint/2010/main" val="3456061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80160" y="1547277"/>
            <a:ext cx="2805853" cy="4042410"/>
            <a:chOff x="1512" y="2475"/>
            <a:chExt cx="3314" cy="6366"/>
          </a:xfrm>
        </p:grpSpPr>
        <p:pic>
          <p:nvPicPr>
            <p:cNvPr id="3" name="图片 2"/>
            <p:cNvPicPr>
              <a:picLocks noChangeAspect="1"/>
            </p:cNvPicPr>
            <p:nvPr/>
          </p:nvPicPr>
          <p:blipFill>
            <a:blip r:embed="rId3"/>
            <a:stretch>
              <a:fillRect/>
            </a:stretch>
          </p:blipFill>
          <p:spPr>
            <a:xfrm>
              <a:off x="1804" y="3224"/>
              <a:ext cx="2731" cy="4864"/>
            </a:xfrm>
            <a:prstGeom prst="rect">
              <a:avLst/>
            </a:prstGeom>
            <a:ln>
              <a:noFill/>
            </a:ln>
            <a:effectLst/>
          </p:spPr>
        </p:pic>
        <p:pic>
          <p:nvPicPr>
            <p:cNvPr id="7" name="图片 6" descr="2"/>
            <p:cNvPicPr>
              <a:picLocks noChangeAspect="1"/>
            </p:cNvPicPr>
            <p:nvPr/>
          </p:nvPicPr>
          <p:blipFill>
            <a:blip r:embed="rId4"/>
            <a:stretch>
              <a:fillRect/>
            </a:stretch>
          </p:blipFill>
          <p:spPr>
            <a:xfrm>
              <a:off x="1512" y="2475"/>
              <a:ext cx="3314" cy="6366"/>
            </a:xfrm>
            <a:prstGeom prst="rect">
              <a:avLst/>
            </a:prstGeom>
          </p:spPr>
        </p:pic>
        <p:pic>
          <p:nvPicPr>
            <p:cNvPr id="4" name="图片 3"/>
            <p:cNvPicPr>
              <a:picLocks noChangeAspect="1"/>
            </p:cNvPicPr>
            <p:nvPr/>
          </p:nvPicPr>
          <p:blipFill>
            <a:blip r:embed="rId5"/>
            <a:stretch>
              <a:fillRect/>
            </a:stretch>
          </p:blipFill>
          <p:spPr>
            <a:xfrm>
              <a:off x="1804" y="3145"/>
              <a:ext cx="2732" cy="4865"/>
            </a:xfrm>
            <a:prstGeom prst="rect">
              <a:avLst/>
            </a:prstGeom>
            <a:ln>
              <a:noFill/>
            </a:ln>
            <a:effectLst/>
          </p:spPr>
        </p:pic>
      </p:grpSp>
      <p:grpSp>
        <p:nvGrpSpPr>
          <p:cNvPr id="13" name="组合 12"/>
          <p:cNvGrpSpPr/>
          <p:nvPr/>
        </p:nvGrpSpPr>
        <p:grpSpPr>
          <a:xfrm>
            <a:off x="7965440" y="836712"/>
            <a:ext cx="3515360" cy="4753610"/>
            <a:chOff x="9408" y="1356"/>
            <a:chExt cx="4152" cy="7486"/>
          </a:xfrm>
        </p:grpSpPr>
        <p:grpSp>
          <p:nvGrpSpPr>
            <p:cNvPr id="47" name="组合 46"/>
            <p:cNvGrpSpPr/>
            <p:nvPr/>
          </p:nvGrpSpPr>
          <p:grpSpPr>
            <a:xfrm>
              <a:off x="9408" y="2476"/>
              <a:ext cx="3314" cy="6366"/>
              <a:chOff x="8918" y="2928"/>
              <a:chExt cx="3314" cy="6366"/>
            </a:xfrm>
          </p:grpSpPr>
          <p:pic>
            <p:nvPicPr>
              <p:cNvPr id="6" name="图片 5"/>
              <p:cNvPicPr>
                <a:picLocks noChangeAspect="1"/>
              </p:cNvPicPr>
              <p:nvPr/>
            </p:nvPicPr>
            <p:blipFill>
              <a:blip r:embed="rId6"/>
              <a:stretch>
                <a:fillRect/>
              </a:stretch>
            </p:blipFill>
            <p:spPr>
              <a:xfrm>
                <a:off x="9210" y="3677"/>
                <a:ext cx="2730" cy="4865"/>
              </a:xfrm>
              <a:prstGeom prst="rect">
                <a:avLst/>
              </a:prstGeom>
              <a:ln>
                <a:noFill/>
              </a:ln>
              <a:effectLst/>
            </p:spPr>
          </p:pic>
          <p:pic>
            <p:nvPicPr>
              <p:cNvPr id="22" name="图片 21" descr="2"/>
              <p:cNvPicPr>
                <a:picLocks noChangeAspect="1"/>
              </p:cNvPicPr>
              <p:nvPr/>
            </p:nvPicPr>
            <p:blipFill>
              <a:blip r:embed="rId4"/>
              <a:stretch>
                <a:fillRect/>
              </a:stretch>
            </p:blipFill>
            <p:spPr>
              <a:xfrm>
                <a:off x="8918" y="2928"/>
                <a:ext cx="3314" cy="6366"/>
              </a:xfrm>
              <a:prstGeom prst="rect">
                <a:avLst/>
              </a:prstGeom>
            </p:spPr>
          </p:pic>
        </p:grpSp>
        <p:pic>
          <p:nvPicPr>
            <p:cNvPr id="9" name="图片 8"/>
            <p:cNvPicPr>
              <a:picLocks noChangeAspect="1"/>
            </p:cNvPicPr>
            <p:nvPr/>
          </p:nvPicPr>
          <p:blipFill>
            <a:blip r:embed="rId7"/>
            <a:stretch>
              <a:fillRect/>
            </a:stretch>
          </p:blipFill>
          <p:spPr>
            <a:xfrm>
              <a:off x="9700" y="3223"/>
              <a:ext cx="2730" cy="4860"/>
            </a:xfrm>
            <a:prstGeom prst="rect">
              <a:avLst/>
            </a:prstGeom>
            <a:ln>
              <a:noFill/>
            </a:ln>
            <a:effectLst/>
          </p:spPr>
        </p:pic>
        <p:sp>
          <p:nvSpPr>
            <p:cNvPr id="44" name="矩形 43"/>
            <p:cNvSpPr/>
            <p:nvPr/>
          </p:nvSpPr>
          <p:spPr>
            <a:xfrm>
              <a:off x="9727" y="5808"/>
              <a:ext cx="2676" cy="59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1144" y="1356"/>
              <a:ext cx="2416" cy="827"/>
              <a:chOff x="11173" y="1697"/>
              <a:chExt cx="2416" cy="827"/>
            </a:xfrm>
          </p:grpSpPr>
          <p:sp>
            <p:nvSpPr>
              <p:cNvPr id="35" name="文本框 34"/>
              <p:cNvSpPr txBox="1"/>
              <p:nvPr/>
            </p:nvSpPr>
            <p:spPr>
              <a:xfrm>
                <a:off x="11382" y="1807"/>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粉丝经济</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6" name="圆角矩形 35"/>
              <p:cNvSpPr/>
              <p:nvPr/>
            </p:nvSpPr>
            <p:spPr>
              <a:xfrm>
                <a:off x="11173" y="1697"/>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5" name="直接箭头连接符 74"/>
            <p:cNvCxnSpPr/>
            <p:nvPr/>
          </p:nvCxnSpPr>
          <p:spPr>
            <a:xfrm rot="16200000">
              <a:off x="10929" y="4123"/>
              <a:ext cx="3969"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2460" y="6103"/>
              <a:ext cx="454"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74" name=" 184"/>
            <p:cNvSpPr/>
            <p:nvPr/>
          </p:nvSpPr>
          <p:spPr>
            <a:xfrm flipH="1">
              <a:off x="12350" y="6028"/>
              <a:ext cx="150" cy="1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53" name="组合 52"/>
            <p:cNvGrpSpPr/>
            <p:nvPr/>
          </p:nvGrpSpPr>
          <p:grpSpPr>
            <a:xfrm flipH="1">
              <a:off x="12809" y="2102"/>
              <a:ext cx="210" cy="210"/>
              <a:chOff x="3461" y="5124"/>
              <a:chExt cx="532" cy="532"/>
            </a:xfrm>
          </p:grpSpPr>
          <p:sp>
            <p:nvSpPr>
              <p:cNvPr id="54"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5"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pic>
        <p:nvPicPr>
          <p:cNvPr id="17" name="图片 16" descr="2"/>
          <p:cNvPicPr>
            <a:picLocks noChangeAspect="1"/>
          </p:cNvPicPr>
          <p:nvPr/>
        </p:nvPicPr>
        <p:blipFill>
          <a:blip r:embed="rId4"/>
          <a:stretch>
            <a:fillRect/>
          </a:stretch>
        </p:blipFill>
        <p:spPr>
          <a:xfrm>
            <a:off x="4593167" y="1546642"/>
            <a:ext cx="2805853" cy="4042410"/>
          </a:xfrm>
          <a:prstGeom prst="rect">
            <a:avLst/>
          </a:prstGeom>
        </p:spPr>
      </p:pic>
      <p:pic>
        <p:nvPicPr>
          <p:cNvPr id="8" name="图片 7"/>
          <p:cNvPicPr>
            <a:picLocks noChangeAspect="1"/>
          </p:cNvPicPr>
          <p:nvPr/>
        </p:nvPicPr>
        <p:blipFill>
          <a:blip r:embed="rId8"/>
          <a:stretch>
            <a:fillRect/>
          </a:stretch>
        </p:blipFill>
        <p:spPr>
          <a:xfrm>
            <a:off x="4839547" y="2022257"/>
            <a:ext cx="2312247" cy="3090545"/>
          </a:xfrm>
          <a:prstGeom prst="rect">
            <a:avLst/>
          </a:prstGeom>
          <a:ln>
            <a:noFill/>
          </a:ln>
          <a:effectLst/>
        </p:spPr>
      </p:pic>
      <p:grpSp>
        <p:nvGrpSpPr>
          <p:cNvPr id="28" name="组合 27"/>
          <p:cNvGrpSpPr/>
          <p:nvPr/>
        </p:nvGrpSpPr>
        <p:grpSpPr>
          <a:xfrm>
            <a:off x="3864187" y="836713"/>
            <a:ext cx="2045547" cy="525145"/>
            <a:chOff x="1961" y="2192"/>
            <a:chExt cx="2416" cy="827"/>
          </a:xfrm>
        </p:grpSpPr>
        <p:sp>
          <p:nvSpPr>
            <p:cNvPr id="29" name="文本框 28"/>
            <p:cNvSpPr txBox="1"/>
            <p:nvPr/>
          </p:nvSpPr>
          <p:spPr>
            <a:xfrm>
              <a:off x="2170" y="2302"/>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云通信</a:t>
              </a:r>
              <a:r>
                <a:rPr lang="en-US" altLang="zh-CN" sz="1600" noProof="0" dirty="0">
                  <a:ln>
                    <a:noFill/>
                  </a:ln>
                  <a:solidFill>
                    <a:srgbClr val="01A2FF"/>
                  </a:solidFill>
                  <a:effectLst/>
                  <a:uLnTx/>
                  <a:uFillTx/>
                  <a:latin typeface="微软雅黑" panose="020B0503020204020204" charset="-122"/>
                  <a:ea typeface="微软雅黑" panose="020B0503020204020204" charset="-122"/>
                  <a:cs typeface="+mn-cs"/>
                  <a:sym typeface="+mn-ea"/>
                </a:rPr>
                <a:t>IM</a:t>
              </a:r>
              <a:endParaRPr lang="en-US" altLang="zh-CN"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30" name="圆角矩形 29"/>
            <p:cNvSpPr/>
            <p:nvPr/>
          </p:nvSpPr>
          <p:spPr>
            <a:xfrm>
              <a:off x="1961" y="2192"/>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9"/>
          <a:stretch>
            <a:fillRect/>
          </a:stretch>
        </p:blipFill>
        <p:spPr>
          <a:xfrm>
            <a:off x="4829387" y="2022258"/>
            <a:ext cx="2322407" cy="3100705"/>
          </a:xfrm>
          <a:prstGeom prst="rect">
            <a:avLst/>
          </a:prstGeom>
          <a:ln>
            <a:noFill/>
          </a:ln>
          <a:effectLst/>
        </p:spPr>
      </p:pic>
      <p:sp>
        <p:nvSpPr>
          <p:cNvPr id="14" name="矩形 13"/>
          <p:cNvSpPr/>
          <p:nvPr/>
        </p:nvSpPr>
        <p:spPr>
          <a:xfrm>
            <a:off x="4900507" y="3184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rot="16200000">
            <a:off x="2776008" y="3012222"/>
            <a:ext cx="323977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flipH="1">
            <a:off x="4306993" y="1291372"/>
            <a:ext cx="177800" cy="133350"/>
            <a:chOff x="3461" y="5124"/>
            <a:chExt cx="532" cy="532"/>
          </a:xfrm>
        </p:grpSpPr>
        <p:sp>
          <p:nvSpPr>
            <p:cNvPr id="60"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1"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5" name="组合 14"/>
          <p:cNvGrpSpPr/>
          <p:nvPr/>
        </p:nvGrpSpPr>
        <p:grpSpPr>
          <a:xfrm>
            <a:off x="6096000" y="836713"/>
            <a:ext cx="2045547" cy="525145"/>
            <a:chOff x="7159" y="1696"/>
            <a:chExt cx="2416" cy="827"/>
          </a:xfrm>
        </p:grpSpPr>
        <p:sp>
          <p:nvSpPr>
            <p:cNvPr id="39" name="文本框 38"/>
            <p:cNvSpPr txBox="1"/>
            <p:nvPr/>
          </p:nvSpPr>
          <p:spPr>
            <a:xfrm>
              <a:off x="7298" y="1806"/>
              <a:ext cx="1999" cy="53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1600" noProof="0" dirty="0">
                  <a:ln>
                    <a:noFill/>
                  </a:ln>
                  <a:solidFill>
                    <a:srgbClr val="01A2FF"/>
                  </a:solidFill>
                  <a:effectLst/>
                  <a:uLnTx/>
                  <a:uFillTx/>
                  <a:latin typeface="微软雅黑" panose="020B0503020204020204" charset="-122"/>
                  <a:ea typeface="微软雅黑" panose="020B0503020204020204" charset="-122"/>
                  <a:cs typeface="+mn-cs"/>
                  <a:sym typeface="+mn-ea"/>
                </a:rPr>
                <a:t>视频直播</a:t>
              </a:r>
              <a:endParaRPr lang="zh-CN" altLang="en-US" sz="1600" noProof="0" dirty="0" smtClean="0">
                <a:ln>
                  <a:noFill/>
                </a:ln>
                <a:solidFill>
                  <a:srgbClr val="01A2FF"/>
                </a:solidFill>
                <a:effectLst/>
                <a:uLnTx/>
                <a:uFillTx/>
                <a:latin typeface="微软雅黑" panose="020B0503020204020204" charset="-122"/>
                <a:ea typeface="微软雅黑" panose="020B0503020204020204" charset="-122"/>
                <a:cs typeface="+mn-cs"/>
                <a:sym typeface="+mn-ea"/>
              </a:endParaRPr>
            </a:p>
          </p:txBody>
        </p:sp>
        <p:sp>
          <p:nvSpPr>
            <p:cNvPr id="16" name="圆角矩形 15"/>
            <p:cNvSpPr/>
            <p:nvPr/>
          </p:nvSpPr>
          <p:spPr>
            <a:xfrm>
              <a:off x="7159" y="1696"/>
              <a:ext cx="2416" cy="827"/>
            </a:xfrm>
            <a:prstGeom prst="roundRect">
              <a:avLst/>
            </a:prstGeom>
            <a:noFill/>
            <a:ln w="12700" cmpd="sng">
              <a:solidFill>
                <a:srgbClr val="00C5D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直接箭头连接符 79"/>
          <p:cNvCxnSpPr/>
          <p:nvPr/>
        </p:nvCxnSpPr>
        <p:spPr>
          <a:xfrm>
            <a:off x="7113693" y="3605947"/>
            <a:ext cx="52832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6200000" flipH="1">
            <a:off x="6524625" y="2499777"/>
            <a:ext cx="2195830" cy="0"/>
          </a:xfrm>
          <a:prstGeom prst="straightConnector1">
            <a:avLst/>
          </a:prstGeom>
          <a:ln w="9525">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H="1">
            <a:off x="7526020" y="1291372"/>
            <a:ext cx="177800" cy="133350"/>
            <a:chOff x="3461" y="5124"/>
            <a:chExt cx="532" cy="532"/>
          </a:xfrm>
        </p:grpSpPr>
        <p:sp>
          <p:nvSpPr>
            <p:cNvPr id="57" name=" 184"/>
            <p:cNvSpPr/>
            <p:nvPr/>
          </p:nvSpPr>
          <p:spPr>
            <a:xfrm>
              <a:off x="3537" y="5200"/>
              <a:ext cx="381" cy="381"/>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8" name=" 184"/>
            <p:cNvSpPr/>
            <p:nvPr/>
          </p:nvSpPr>
          <p:spPr>
            <a:xfrm>
              <a:off x="3461" y="5124"/>
              <a:ext cx="533" cy="533"/>
            </a:xfrm>
            <a:prstGeom prst="ellipse">
              <a:avLst/>
            </a:prstGeom>
            <a:noFill/>
            <a:ln>
              <a:gradFill>
                <a:gsLst>
                  <a:gs pos="100000">
                    <a:srgbClr val="01A2FF"/>
                  </a:gs>
                  <a:gs pos="29000">
                    <a:srgbClr val="08F0F8"/>
                  </a:gs>
                </a:gsLst>
                <a:path path="circle">
                  <a:fillToRect t="100000" r="100000"/>
                </a:path>
                <a:tileRect l="-100000" b="-100000"/>
              </a:gra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18" name="矩形 17"/>
          <p:cNvSpPr/>
          <p:nvPr/>
        </p:nvSpPr>
        <p:spPr>
          <a:xfrm>
            <a:off x="4900507" y="4200307"/>
            <a:ext cx="2181013" cy="85471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 184"/>
          <p:cNvSpPr/>
          <p:nvPr/>
        </p:nvSpPr>
        <p:spPr>
          <a:xfrm flipH="1">
            <a:off x="7024793" y="3558322"/>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5" name=" 184"/>
          <p:cNvSpPr/>
          <p:nvPr/>
        </p:nvSpPr>
        <p:spPr>
          <a:xfrm flipH="1">
            <a:off x="4839547" y="4580037"/>
            <a:ext cx="127000" cy="95250"/>
          </a:xfrm>
          <a:prstGeom prst="ellipse">
            <a:avLst/>
          </a:prstGeom>
          <a:gradFill>
            <a:gsLst>
              <a:gs pos="2000">
                <a:srgbClr val="08F0F8"/>
              </a:gs>
              <a:gs pos="100000">
                <a:srgbClr val="01A2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9" name="直接箭头连接符 18"/>
          <p:cNvCxnSpPr/>
          <p:nvPr/>
        </p:nvCxnSpPr>
        <p:spPr>
          <a:xfrm>
            <a:off x="4395894" y="4627662"/>
            <a:ext cx="480060" cy="0"/>
          </a:xfrm>
          <a:prstGeom prst="straightConnector1">
            <a:avLst/>
          </a:prstGeom>
          <a:ln>
            <a:gradFill>
              <a:gsLst>
                <a:gs pos="9000">
                  <a:srgbClr val="08F0F8"/>
                </a:gs>
                <a:gs pos="100000">
                  <a:srgbClr val="0ECEF2"/>
                </a:gs>
                <a:gs pos="64000">
                  <a:srgbClr val="01A2FF"/>
                </a:gs>
              </a:gsLst>
              <a:path path="circle">
                <a:fillToRect t="100000" r="100000"/>
              </a:path>
              <a:tileRect l="-100000" b="-100000"/>
            </a:gradFill>
            <a:tailEnd type="none"/>
          </a:ln>
        </p:spPr>
        <p:style>
          <a:lnRef idx="1">
            <a:schemeClr val="accent1"/>
          </a:lnRef>
          <a:fillRef idx="0">
            <a:schemeClr val="accent1"/>
          </a:fillRef>
          <a:effectRef idx="0">
            <a:schemeClr val="accent1"/>
          </a:effectRef>
          <a:fontRef idx="minor">
            <a:schemeClr val="tx1"/>
          </a:fontRef>
        </p:style>
      </p:cxnSp>
      <p:sp>
        <p:nvSpPr>
          <p:cNvPr id="12" name="标题 11"/>
          <p:cNvSpPr>
            <a:spLocks noGrp="1"/>
          </p:cNvSpPr>
          <p:nvPr>
            <p:ph type="title"/>
          </p:nvPr>
        </p:nvSpPr>
        <p:spPr>
          <a:xfrm>
            <a:off x="475827" y="332656"/>
            <a:ext cx="10515600" cy="568886"/>
          </a:xfrm>
        </p:spPr>
        <p:txBody>
          <a:bodyPr/>
          <a:lstStyle/>
          <a:p>
            <a:r>
              <a:rPr lang="zh-CN" altLang="en-US" dirty="0" smtClean="0"/>
              <a:t>互联网获客</a:t>
            </a:r>
            <a:r>
              <a:rPr lang="en-US" altLang="zh-CN" dirty="0" smtClean="0"/>
              <a:t>- </a:t>
            </a:r>
            <a:r>
              <a:rPr lang="zh-CN" altLang="en-US" dirty="0" smtClean="0"/>
              <a:t>视频营销场景案例（视频连线自助理赔、理财服务，保险课堂）</a:t>
            </a:r>
            <a:endParaRPr lang="zh-CN" altLang="en-US" dirty="0"/>
          </a:p>
        </p:txBody>
      </p:sp>
      <p:sp>
        <p:nvSpPr>
          <p:cNvPr id="71" name="矩形 69"/>
          <p:cNvSpPr>
            <a:spLocks noChangeArrowheads="1"/>
          </p:cNvSpPr>
          <p:nvPr/>
        </p:nvSpPr>
        <p:spPr bwMode="auto">
          <a:xfrm>
            <a:off x="3979209" y="9679527"/>
            <a:ext cx="8109417" cy="307777"/>
          </a:xfrm>
          <a:prstGeom prst="rect">
            <a:avLst/>
          </a:prstGeom>
          <a:noFill/>
          <a:ln>
            <a:noFill/>
          </a:ln>
          <a:extLst/>
        </p:spPr>
        <p:txBody>
          <a:bodyPr>
            <a:spAutoFit/>
          </a:bodyPr>
          <a:lstStyle/>
          <a:p>
            <a:pPr eaLnBrk="1" fontAlgn="auto" hangingPunct="1">
              <a:spcBef>
                <a:spcPts val="0"/>
              </a:spcBef>
              <a:spcAft>
                <a:spcPts val="0"/>
              </a:spcAft>
              <a:buFont typeface="Arial" pitchFamily="34" charset="0"/>
              <a:buNone/>
              <a:defRPr/>
            </a:pPr>
            <a:r>
              <a:rPr lang="zh-CN" altLang="en-US" sz="1400" b="1" kern="0" dirty="0" smtClean="0">
                <a:solidFill>
                  <a:srgbClr val="00B050"/>
                </a:solidFill>
                <a:latin typeface="微软雅黑" pitchFamily="34" charset="-122"/>
                <a:ea typeface="微软雅黑" pitchFamily="34" charset="-122"/>
                <a:sym typeface="微软雅黑" pitchFamily="34" charset="-122"/>
              </a:rPr>
              <a:t>大屏监控、自动鉴黄</a:t>
            </a:r>
            <a:endParaRPr lang="en-US" altLang="zh-CN" sz="1400" b="1" kern="0" dirty="0">
              <a:solidFill>
                <a:srgbClr val="00B050"/>
              </a:solidFill>
              <a:latin typeface="微软雅黑" pitchFamily="34" charset="-122"/>
              <a:ea typeface="微软雅黑" pitchFamily="34" charset="-122"/>
              <a:sym typeface="微软雅黑" pitchFamily="34" charset="-122"/>
            </a:endParaRPr>
          </a:p>
        </p:txBody>
      </p:sp>
      <p:sp>
        <p:nvSpPr>
          <p:cNvPr id="20" name="TextBox 19"/>
          <p:cNvSpPr txBox="1"/>
          <p:nvPr/>
        </p:nvSpPr>
        <p:spPr>
          <a:xfrm>
            <a:off x="1280160" y="5805264"/>
            <a:ext cx="189565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一站式</a:t>
            </a:r>
            <a:r>
              <a:rPr lang="en-US" altLang="zh-CN" b="1" dirty="0" smtClean="0">
                <a:latin typeface="微软雅黑" pitchFamily="34" charset="-122"/>
                <a:ea typeface="微软雅黑" pitchFamily="34" charset="-122"/>
              </a:rPr>
              <a:t>SDK</a:t>
            </a:r>
            <a:r>
              <a:rPr lang="zh-CN" altLang="en-US" b="1" dirty="0" smtClean="0">
                <a:latin typeface="微软雅黑" pitchFamily="34" charset="-122"/>
                <a:ea typeface="微软雅黑" pitchFamily="34" charset="-122"/>
              </a:rPr>
              <a:t>接入</a:t>
            </a:r>
            <a:endParaRPr lang="zh-CN" altLang="en-US" b="1" dirty="0">
              <a:latin typeface="微软雅黑" pitchFamily="34" charset="-122"/>
              <a:ea typeface="微软雅黑" pitchFamily="34" charset="-122"/>
            </a:endParaRPr>
          </a:p>
        </p:txBody>
      </p:sp>
      <p:sp>
        <p:nvSpPr>
          <p:cNvPr id="85" name="TextBox 84"/>
          <p:cNvSpPr txBox="1"/>
          <p:nvPr/>
        </p:nvSpPr>
        <p:spPr>
          <a:xfrm>
            <a:off x="3480572" y="5805264"/>
            <a:ext cx="180020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最快</a:t>
            </a: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天接入</a:t>
            </a:r>
            <a:endParaRPr lang="zh-CN" altLang="en-US" b="1" dirty="0">
              <a:latin typeface="微软雅黑" pitchFamily="34" charset="-122"/>
              <a:ea typeface="微软雅黑" pitchFamily="34" charset="-122"/>
            </a:endParaRPr>
          </a:p>
        </p:txBody>
      </p:sp>
      <p:sp>
        <p:nvSpPr>
          <p:cNvPr id="86" name="TextBox 85"/>
          <p:cNvSpPr txBox="1"/>
          <p:nvPr/>
        </p:nvSpPr>
        <p:spPr>
          <a:xfrm>
            <a:off x="5621371" y="579815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技术领先、弹性扩容</a:t>
            </a:r>
            <a:endParaRPr lang="zh-CN" altLang="en-US" b="1" dirty="0">
              <a:latin typeface="微软雅黑" pitchFamily="34" charset="-122"/>
              <a:ea typeface="微软雅黑" pitchFamily="34" charset="-122"/>
            </a:endParaRPr>
          </a:p>
        </p:txBody>
      </p:sp>
      <p:sp>
        <p:nvSpPr>
          <p:cNvPr id="87" name="TextBox 86"/>
          <p:cNvSpPr txBox="1"/>
          <p:nvPr/>
        </p:nvSpPr>
        <p:spPr>
          <a:xfrm>
            <a:off x="8349999" y="5796385"/>
            <a:ext cx="2368219"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zh-CN" altLang="en-US" b="1" dirty="0">
                <a:latin typeface="微软雅黑" pitchFamily="34" charset="-122"/>
                <a:ea typeface="微软雅黑" pitchFamily="34" charset="-122"/>
              </a:rPr>
              <a:t>大</a:t>
            </a:r>
            <a:r>
              <a:rPr lang="zh-CN" altLang="en-US" b="1" dirty="0" smtClean="0">
                <a:latin typeface="微软雅黑" pitchFamily="34" charset="-122"/>
                <a:ea typeface="微软雅黑" pitchFamily="34" charset="-122"/>
              </a:rPr>
              <a:t>屏监控、自动鉴黄</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438456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grpSp>
        <p:nvGrpSpPr>
          <p:cNvPr id="73" name="组合 72"/>
          <p:cNvGrpSpPr/>
          <p:nvPr/>
        </p:nvGrpSpPr>
        <p:grpSpPr>
          <a:xfrm>
            <a:off x="676425" y="474541"/>
            <a:ext cx="3527757" cy="391221"/>
            <a:chOff x="1586" y="1122"/>
            <a:chExt cx="8341" cy="925"/>
          </a:xfrm>
        </p:grpSpPr>
        <p:sp>
          <p:nvSpPr>
            <p:cNvPr id="18" name="文本框 17"/>
            <p:cNvSpPr txBox="1"/>
            <p:nvPr/>
          </p:nvSpPr>
          <p:spPr>
            <a:xfrm>
              <a:off x="1747" y="1122"/>
              <a:ext cx="8180" cy="655"/>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观点</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：传统保险业的</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9</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个</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Killer </a:t>
              </a:r>
              <a:r>
                <a:rPr lang="en-US" altLang="zh-CN" sz="1199" dirty="0" err="1">
                  <a:latin typeface="微软雅黑" panose="020B0503020204020204" pitchFamily="34" charset="-122"/>
                  <a:ea typeface="微软雅黑" panose="020B0503020204020204" pitchFamily="34" charset="-122"/>
                  <a:cs typeface="微软雅黑" panose="020B0503020204020204" pitchFamily="34" charset="-122"/>
                  <a:sym typeface="+mn-lt"/>
                </a:rPr>
                <a:t>Compet</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Model</a:t>
              </a:r>
              <a:endPar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7" name="直接连接符 11"/>
            <p:cNvCxnSpPr/>
            <p:nvPr/>
          </p:nvCxnSpPr>
          <p:spPr>
            <a:xfrm>
              <a:off x="15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9" name="Picture 4" descr="D:\项目\执行\t-腾讯\腾讯云\金融云\PPT\图片\细节.png"/>
          <p:cNvPicPr>
            <a:picLocks noChangeAspect="1" noChangeArrowheads="1"/>
          </p:cNvPicPr>
          <p:nvPr/>
        </p:nvPicPr>
        <p:blipFill rotWithShape="1">
          <a:blip r:embed="rId3">
            <a:extLst>
              <a:ext uri="{28A0092B-C50C-407E-A947-70E740481C1C}">
                <a14:useLocalDpi xmlns:a14="http://schemas.microsoft.com/office/drawing/2010/main" val="0"/>
              </a:ext>
            </a:extLst>
          </a:blip>
          <a:srcRect l="49030" r="20829" b="52967"/>
          <a:stretch>
            <a:fillRect/>
          </a:stretch>
        </p:blipFill>
        <p:spPr bwMode="auto">
          <a:xfrm>
            <a:off x="5789790" y="2144738"/>
            <a:ext cx="6422793" cy="4733141"/>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组合 111"/>
          <p:cNvGrpSpPr/>
          <p:nvPr/>
        </p:nvGrpSpPr>
        <p:grpSpPr>
          <a:xfrm>
            <a:off x="918348" y="1659201"/>
            <a:ext cx="10355728" cy="4220958"/>
            <a:chOff x="908" y="3923"/>
            <a:chExt cx="24485" cy="9980"/>
          </a:xfrm>
        </p:grpSpPr>
        <p:grpSp>
          <p:nvGrpSpPr>
            <p:cNvPr id="8" name="组合 7"/>
            <p:cNvGrpSpPr/>
            <p:nvPr/>
          </p:nvGrpSpPr>
          <p:grpSpPr>
            <a:xfrm>
              <a:off x="20943" y="7205"/>
              <a:ext cx="1294" cy="1296"/>
              <a:chOff x="20832" y="6985"/>
              <a:chExt cx="1294" cy="1296"/>
            </a:xfrm>
          </p:grpSpPr>
          <p:sp>
            <p:nvSpPr>
              <p:cNvPr id="34" name="椭圆 3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0832" y="698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8" name="图片 57" descr="链接"/>
              <p:cNvPicPr>
                <a:picLocks noChangeAspect="1"/>
              </p:cNvPicPr>
              <p:nvPr/>
            </p:nvPicPr>
            <p:blipFill>
              <a:blip r:embed="rId4"/>
              <a:stretch>
                <a:fillRect/>
              </a:stretch>
            </p:blipFill>
            <p:spPr>
              <a:xfrm>
                <a:off x="20969" y="7124"/>
                <a:ext cx="1020" cy="1020"/>
              </a:xfrm>
              <a:prstGeom prst="rect">
                <a:avLst/>
              </a:prstGeom>
            </p:spPr>
          </p:pic>
        </p:grpSp>
        <p:sp>
          <p:nvSpPr>
            <p:cNvPr id="41" name="椭圆 4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6137" y="620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6" name="图片 65" descr="盈亏平衡分析"/>
            <p:cNvPicPr>
              <a:picLocks noChangeAspect="1"/>
            </p:cNvPicPr>
            <p:nvPr/>
          </p:nvPicPr>
          <p:blipFill>
            <a:blip r:embed="rId5"/>
            <a:stretch>
              <a:fillRect/>
            </a:stretch>
          </p:blipFill>
          <p:spPr>
            <a:xfrm>
              <a:off x="6251" y="6502"/>
              <a:ext cx="1067" cy="703"/>
            </a:xfrm>
            <a:prstGeom prst="rect">
              <a:avLst/>
            </a:prstGeom>
          </p:spPr>
        </p:pic>
        <p:cxnSp>
          <p:nvCxnSpPr>
            <p:cNvPr id="3" name="直接连接符 2"/>
            <p:cNvCxnSpPr/>
            <p:nvPr/>
          </p:nvCxnSpPr>
          <p:spPr>
            <a:xfrm>
              <a:off x="4251" y="4689"/>
              <a:ext cx="0" cy="6927"/>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4251" y="11616"/>
              <a:ext cx="20644" cy="0"/>
            </a:xfrm>
            <a:prstGeom prst="line">
              <a:avLst/>
            </a:prstGeom>
            <a:ln w="6350">
              <a:solidFill>
                <a:srgbClr val="DDC84D"/>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65" y="13200"/>
              <a:ext cx="12005" cy="703"/>
            </a:xfrm>
            <a:prstGeom prst="rect">
              <a:avLst/>
            </a:prstGeom>
          </p:spPr>
          <p:txBody>
            <a:bodyPr wrap="square">
              <a:spAutoFit/>
            </a:bodyPr>
            <a:lstStyle/>
            <a:p>
              <a:r>
                <a:rPr lang="en-US" altLang="zh-CN" sz="1332" dirty="0">
                  <a:solidFill>
                    <a:schemeClr val="tx1">
                      <a:lumMod val="75000"/>
                    </a:schemeClr>
                  </a:solidFill>
                  <a:latin typeface="微软雅黑" panose="020B0503020204020204" pitchFamily="34" charset="-122"/>
                  <a:ea typeface="微软雅黑" panose="020B0503020204020204" pitchFamily="34" charset="-122"/>
                </a:rPr>
                <a:t>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 </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RESOURCE</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a:t>
              </a:r>
              <a:r>
                <a:rPr lang="en-US" altLang="zh-CN" sz="1332" dirty="0">
                  <a:solidFill>
                    <a:schemeClr val="tx1">
                      <a:lumMod val="75000"/>
                    </a:schemeClr>
                  </a:solidFill>
                  <a:latin typeface="微软雅黑" panose="020B0503020204020204" pitchFamily="34" charset="-122"/>
                  <a:ea typeface="微软雅黑" panose="020B0503020204020204" pitchFamily="34" charset="-122"/>
                </a:rPr>
                <a:t>Deloitte Reporting Data</a:t>
              </a:r>
              <a:r>
                <a:rPr lang="zh-CN" altLang="en-US" sz="1332" dirty="0">
                  <a:solidFill>
                    <a:schemeClr val="tx1">
                      <a:lumMod val="75000"/>
                    </a:schemeClr>
                  </a:solidFill>
                  <a:latin typeface="微软雅黑" panose="020B0503020204020204" pitchFamily="34" charset="-122"/>
                  <a:ea typeface="微软雅黑" panose="020B0503020204020204" pitchFamily="34" charset="-122"/>
                </a:rPr>
                <a:t>；行业数据分析</a:t>
              </a:r>
            </a:p>
          </p:txBody>
        </p:sp>
        <p:sp>
          <p:nvSpPr>
            <p:cNvPr id="37" name="文本框 36"/>
            <p:cNvSpPr txBox="1"/>
            <p:nvPr/>
          </p:nvSpPr>
          <p:spPr>
            <a:xfrm>
              <a:off x="1113" y="10965"/>
              <a:ext cx="3020"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低影响度</a:t>
              </a:r>
            </a:p>
          </p:txBody>
        </p:sp>
        <p:sp>
          <p:nvSpPr>
            <p:cNvPr id="38" name="文本框 37"/>
            <p:cNvSpPr txBox="1"/>
            <p:nvPr/>
          </p:nvSpPr>
          <p:spPr>
            <a:xfrm>
              <a:off x="908" y="4652"/>
              <a:ext cx="3225" cy="800"/>
            </a:xfrm>
            <a:prstGeom prst="rect">
              <a:avLst/>
            </a:prstGeom>
            <a:noFill/>
          </p:spPr>
          <p:txBody>
            <a:bodyPr vert="horz"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高影响度</a:t>
              </a:r>
            </a:p>
          </p:txBody>
        </p:sp>
        <p:sp>
          <p:nvSpPr>
            <p:cNvPr id="39" name="文本框 38"/>
            <p:cNvSpPr txBox="1"/>
            <p:nvPr/>
          </p:nvSpPr>
          <p:spPr>
            <a:xfrm>
              <a:off x="4144" y="11900"/>
              <a:ext cx="2562" cy="800"/>
            </a:xfrm>
            <a:prstGeom prst="rect">
              <a:avLst/>
            </a:prstGeom>
            <a:noFill/>
          </p:spPr>
          <p:txBody>
            <a:bodyPr wrap="square" rtlCol="0">
              <a:spAutoFit/>
            </a:bodyPr>
            <a:lstStyle/>
            <a:p>
              <a:r>
                <a:rPr lang="zh-CN" altLang="en-US" sz="1598" dirty="0">
                  <a:solidFill>
                    <a:srgbClr val="DDC84D"/>
                  </a:solidFill>
                  <a:latin typeface="微软雅黑" panose="020B0503020204020204" pitchFamily="34" charset="-122"/>
                  <a:ea typeface="微软雅黑" panose="020B0503020204020204" pitchFamily="34" charset="-122"/>
                </a:rPr>
                <a:t>近期</a:t>
              </a:r>
            </a:p>
          </p:txBody>
        </p:sp>
        <p:sp>
          <p:nvSpPr>
            <p:cNvPr id="40" name="文本框 39"/>
            <p:cNvSpPr txBox="1"/>
            <p:nvPr/>
          </p:nvSpPr>
          <p:spPr>
            <a:xfrm>
              <a:off x="23244" y="11900"/>
              <a:ext cx="1831" cy="800"/>
            </a:xfrm>
            <a:prstGeom prst="rect">
              <a:avLst/>
            </a:prstGeom>
            <a:noFill/>
          </p:spPr>
          <p:txBody>
            <a:bodyPr wrap="square" rtlCol="0">
              <a:spAutoFit/>
            </a:bodyPr>
            <a:lstStyle/>
            <a:p>
              <a:pPr algn="r"/>
              <a:r>
                <a:rPr lang="zh-CN" altLang="en-US" sz="1598" dirty="0">
                  <a:solidFill>
                    <a:srgbClr val="DDC84D"/>
                  </a:solidFill>
                  <a:latin typeface="微软雅黑" panose="020B0503020204020204" pitchFamily="34" charset="-122"/>
                  <a:ea typeface="微软雅黑" panose="020B0503020204020204" pitchFamily="34" charset="-122"/>
                </a:rPr>
                <a:t>远期</a:t>
              </a:r>
            </a:p>
          </p:txBody>
        </p:sp>
        <p:grpSp>
          <p:nvGrpSpPr>
            <p:cNvPr id="24" name="组合 23"/>
            <p:cNvGrpSpPr/>
            <p:nvPr/>
          </p:nvGrpSpPr>
          <p:grpSpPr>
            <a:xfrm>
              <a:off x="11099" y="3923"/>
              <a:ext cx="3859" cy="2187"/>
              <a:chOff x="12269" y="4345"/>
              <a:chExt cx="3859" cy="2187"/>
            </a:xfrm>
          </p:grpSpPr>
          <p:grpSp>
            <p:nvGrpSpPr>
              <p:cNvPr id="6" name="组合 5"/>
              <p:cNvGrpSpPr/>
              <p:nvPr/>
            </p:nvGrpSpPr>
            <p:grpSpPr>
              <a:xfrm>
                <a:off x="13551" y="4345"/>
                <a:ext cx="1294" cy="1296"/>
                <a:chOff x="12936" y="4541"/>
                <a:chExt cx="1294" cy="1296"/>
              </a:xfrm>
            </p:grpSpPr>
            <p:sp>
              <p:nvSpPr>
                <p:cNvPr id="46" name="椭圆 4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2936" y="4541"/>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2" name="图片 61" descr="网络"/>
                <p:cNvPicPr>
                  <a:picLocks noChangeAspect="1"/>
                </p:cNvPicPr>
                <p:nvPr/>
              </p:nvPicPr>
              <p:blipFill>
                <a:blip r:embed="rId6"/>
                <a:stretch>
                  <a:fillRect/>
                </a:stretch>
              </p:blipFill>
              <p:spPr>
                <a:xfrm>
                  <a:off x="13076" y="4682"/>
                  <a:ext cx="1014" cy="1014"/>
                </a:xfrm>
                <a:prstGeom prst="rect">
                  <a:avLst/>
                </a:prstGeom>
              </p:spPr>
            </p:pic>
          </p:grpSp>
          <p:sp>
            <p:nvSpPr>
              <p:cNvPr id="43" name="文本框 42"/>
              <p:cNvSpPr txBox="1"/>
              <p:nvPr/>
            </p:nvSpPr>
            <p:spPr>
              <a:xfrm>
                <a:off x="12269" y="5829"/>
                <a:ext cx="385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社交网络智能营销</a:t>
                </a:r>
              </a:p>
            </p:txBody>
          </p:sp>
        </p:grpSp>
        <p:sp>
          <p:nvSpPr>
            <p:cNvPr id="44" name="文本框 43"/>
            <p:cNvSpPr txBox="1"/>
            <p:nvPr/>
          </p:nvSpPr>
          <p:spPr>
            <a:xfrm>
              <a:off x="4053" y="7694"/>
              <a:ext cx="5441"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基于险种</a:t>
              </a:r>
              <a:r>
                <a:rPr lang="en-US" altLang="zh-CN" sz="1332" dirty="0">
                  <a:latin typeface="微软雅黑" panose="020B0503020204020204" pitchFamily="34" charset="-122"/>
                  <a:ea typeface="微软雅黑" panose="020B0503020204020204" pitchFamily="34" charset="-122"/>
                </a:rPr>
                <a:t>/</a:t>
              </a:r>
              <a:r>
                <a:rPr lang="zh-CN" altLang="en-US" sz="1332" dirty="0">
                  <a:latin typeface="微软雅黑" panose="020B0503020204020204" pitchFamily="34" charset="-122"/>
                  <a:ea typeface="微软雅黑" panose="020B0503020204020204" pitchFamily="34" charset="-122"/>
                </a:rPr>
                <a:t>客群灵活定价</a:t>
              </a:r>
            </a:p>
          </p:txBody>
        </p:sp>
        <p:grpSp>
          <p:nvGrpSpPr>
            <p:cNvPr id="25" name="组合 24"/>
            <p:cNvGrpSpPr/>
            <p:nvPr/>
          </p:nvGrpSpPr>
          <p:grpSpPr>
            <a:xfrm>
              <a:off x="7985" y="5071"/>
              <a:ext cx="4048" cy="2278"/>
              <a:chOff x="9155" y="5131"/>
              <a:chExt cx="4048" cy="2278"/>
            </a:xfrm>
          </p:grpSpPr>
          <p:grpSp>
            <p:nvGrpSpPr>
              <p:cNvPr id="5" name="组合 4"/>
              <p:cNvGrpSpPr/>
              <p:nvPr/>
            </p:nvGrpSpPr>
            <p:grpSpPr>
              <a:xfrm>
                <a:off x="10510" y="5131"/>
                <a:ext cx="1294" cy="1296"/>
                <a:chOff x="9797" y="5245"/>
                <a:chExt cx="1294" cy="1296"/>
              </a:xfrm>
            </p:grpSpPr>
            <p:sp>
              <p:nvSpPr>
                <p:cNvPr id="13" name="椭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9797" y="52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70" name="图片 69" descr="手机"/>
                <p:cNvPicPr>
                  <a:picLocks noChangeAspect="1"/>
                </p:cNvPicPr>
                <p:nvPr/>
              </p:nvPicPr>
              <p:blipFill>
                <a:blip r:embed="rId7"/>
                <a:stretch>
                  <a:fillRect/>
                </a:stretch>
              </p:blipFill>
              <p:spPr>
                <a:xfrm>
                  <a:off x="9959" y="5408"/>
                  <a:ext cx="970" cy="970"/>
                </a:xfrm>
                <a:prstGeom prst="rect">
                  <a:avLst/>
                </a:prstGeom>
              </p:spPr>
            </p:pic>
          </p:grpSp>
          <p:sp>
            <p:nvSpPr>
              <p:cNvPr id="45" name="文本框 44"/>
              <p:cNvSpPr txBox="1"/>
              <p:nvPr/>
            </p:nvSpPr>
            <p:spPr>
              <a:xfrm>
                <a:off x="9155" y="6706"/>
                <a:ext cx="4048"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移动化保险服务体验</a:t>
                </a:r>
              </a:p>
            </p:txBody>
          </p:sp>
        </p:grpSp>
        <p:sp>
          <p:nvSpPr>
            <p:cNvPr id="48" name="文本框 47"/>
            <p:cNvSpPr txBox="1"/>
            <p:nvPr/>
          </p:nvSpPr>
          <p:spPr>
            <a:xfrm>
              <a:off x="19870" y="5949"/>
              <a:ext cx="552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无人驾驶与数字化定制保险</a:t>
              </a:r>
            </a:p>
          </p:txBody>
        </p:sp>
        <p:grpSp>
          <p:nvGrpSpPr>
            <p:cNvPr id="23" name="组合 22"/>
            <p:cNvGrpSpPr/>
            <p:nvPr/>
          </p:nvGrpSpPr>
          <p:grpSpPr>
            <a:xfrm>
              <a:off x="6501" y="8531"/>
              <a:ext cx="4629" cy="2153"/>
              <a:chOff x="8468" y="8549"/>
              <a:chExt cx="4629" cy="2153"/>
            </a:xfrm>
          </p:grpSpPr>
          <p:grpSp>
            <p:nvGrpSpPr>
              <p:cNvPr id="21" name="组合 20"/>
              <p:cNvGrpSpPr/>
              <p:nvPr/>
            </p:nvGrpSpPr>
            <p:grpSpPr>
              <a:xfrm>
                <a:off x="10135" y="8549"/>
                <a:ext cx="1294" cy="1296"/>
                <a:chOff x="10135" y="8549"/>
                <a:chExt cx="1294" cy="1296"/>
              </a:xfrm>
            </p:grpSpPr>
            <p:sp>
              <p:nvSpPr>
                <p:cNvPr id="33" name="椭圆 3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0135" y="8549"/>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55" name="图片 54" descr="保险"/>
                <p:cNvPicPr>
                  <a:picLocks noChangeAspect="1"/>
                </p:cNvPicPr>
                <p:nvPr/>
              </p:nvPicPr>
              <p:blipFill>
                <a:blip r:embed="rId8"/>
                <a:stretch>
                  <a:fillRect/>
                </a:stretch>
              </p:blipFill>
              <p:spPr>
                <a:xfrm>
                  <a:off x="10283" y="8714"/>
                  <a:ext cx="1046" cy="1046"/>
                </a:xfrm>
                <a:prstGeom prst="rect">
                  <a:avLst/>
                </a:prstGeom>
              </p:spPr>
            </p:pic>
          </p:grpSp>
          <p:sp>
            <p:nvSpPr>
              <p:cNvPr id="49" name="文本框 48"/>
              <p:cNvSpPr txBox="1"/>
              <p:nvPr/>
            </p:nvSpPr>
            <p:spPr>
              <a:xfrm>
                <a:off x="8468" y="9999"/>
                <a:ext cx="4629"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保险全周期数字风控</a:t>
                </a:r>
              </a:p>
            </p:txBody>
          </p:sp>
        </p:grpSp>
        <p:sp>
          <p:nvSpPr>
            <p:cNvPr id="53" name="文本框 52"/>
            <p:cNvSpPr txBox="1"/>
            <p:nvPr/>
          </p:nvSpPr>
          <p:spPr>
            <a:xfrm>
              <a:off x="19359" y="8669"/>
              <a:ext cx="4462"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保险区块链全生态覆盖</a:t>
              </a:r>
            </a:p>
          </p:txBody>
        </p:sp>
        <p:grpSp>
          <p:nvGrpSpPr>
            <p:cNvPr id="16" name="组合 15"/>
            <p:cNvGrpSpPr/>
            <p:nvPr/>
          </p:nvGrpSpPr>
          <p:grpSpPr>
            <a:xfrm>
              <a:off x="15012" y="5547"/>
              <a:ext cx="4743" cy="2579"/>
              <a:chOff x="16104" y="5833"/>
              <a:chExt cx="4743" cy="2579"/>
            </a:xfrm>
          </p:grpSpPr>
          <p:sp>
            <p:nvSpPr>
              <p:cNvPr id="47" name="文本框 46"/>
              <p:cNvSpPr txBox="1"/>
              <p:nvPr/>
            </p:nvSpPr>
            <p:spPr>
              <a:xfrm>
                <a:off x="16104" y="7224"/>
                <a:ext cx="4743"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聚焦客群的保险智能推荐</a:t>
                </a:r>
              </a:p>
            </p:txBody>
          </p:sp>
          <p:grpSp>
            <p:nvGrpSpPr>
              <p:cNvPr id="7" name="组合 6"/>
              <p:cNvGrpSpPr/>
              <p:nvPr/>
            </p:nvGrpSpPr>
            <p:grpSpPr>
              <a:xfrm>
                <a:off x="17828" y="5833"/>
                <a:ext cx="1294" cy="1296"/>
                <a:chOff x="17833" y="5852"/>
                <a:chExt cx="1294" cy="1296"/>
              </a:xfrm>
            </p:grpSpPr>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7833" y="5852"/>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11" name="图片 10" descr="聚焦"/>
                <p:cNvPicPr>
                  <a:picLocks noChangeAspect="1"/>
                </p:cNvPicPr>
                <p:nvPr/>
              </p:nvPicPr>
              <p:blipFill>
                <a:blip r:embed="rId9"/>
                <a:stretch>
                  <a:fillRect/>
                </a:stretch>
              </p:blipFill>
              <p:spPr>
                <a:xfrm>
                  <a:off x="17978" y="5997"/>
                  <a:ext cx="1006" cy="1006"/>
                </a:xfrm>
                <a:prstGeom prst="rect">
                  <a:avLst/>
                </a:prstGeom>
              </p:spPr>
            </p:pic>
          </p:grpSp>
        </p:grpSp>
        <p:grpSp>
          <p:nvGrpSpPr>
            <p:cNvPr id="20" name="组合 19"/>
            <p:cNvGrpSpPr/>
            <p:nvPr/>
          </p:nvGrpSpPr>
          <p:grpSpPr>
            <a:xfrm>
              <a:off x="14070" y="8081"/>
              <a:ext cx="5133" cy="2155"/>
              <a:chOff x="14986" y="8000"/>
              <a:chExt cx="5133" cy="2155"/>
            </a:xfrm>
          </p:grpSpPr>
          <p:sp>
            <p:nvSpPr>
              <p:cNvPr id="51" name="文本框 50"/>
              <p:cNvSpPr txBox="1"/>
              <p:nvPr/>
            </p:nvSpPr>
            <p:spPr>
              <a:xfrm>
                <a:off x="14986" y="9452"/>
                <a:ext cx="5133" cy="703"/>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特定范围的互助保险模式</a:t>
                </a:r>
              </a:p>
            </p:txBody>
          </p:sp>
          <p:grpSp>
            <p:nvGrpSpPr>
              <p:cNvPr id="19" name="组合 18"/>
              <p:cNvGrpSpPr/>
              <p:nvPr/>
            </p:nvGrpSpPr>
            <p:grpSpPr>
              <a:xfrm>
                <a:off x="16905" y="8000"/>
                <a:ext cx="1294" cy="1296"/>
                <a:chOff x="16925" y="8066"/>
                <a:chExt cx="1294" cy="1296"/>
              </a:xfrm>
            </p:grpSpPr>
            <p:sp>
              <p:nvSpPr>
                <p:cNvPr id="35" name="椭圆 3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6925" y="8066"/>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0" name="图片 59" descr="人群"/>
                <p:cNvPicPr>
                  <a:picLocks noChangeAspect="1"/>
                </p:cNvPicPr>
                <p:nvPr/>
              </p:nvPicPr>
              <p:blipFill>
                <a:blip r:embed="rId10"/>
                <a:stretch>
                  <a:fillRect/>
                </a:stretch>
              </p:blipFill>
              <p:spPr>
                <a:xfrm>
                  <a:off x="17136" y="8278"/>
                  <a:ext cx="872" cy="872"/>
                </a:xfrm>
                <a:prstGeom prst="rect">
                  <a:avLst/>
                </a:prstGeom>
              </p:spPr>
            </p:pic>
          </p:grpSp>
        </p:grpSp>
        <p:grpSp>
          <p:nvGrpSpPr>
            <p:cNvPr id="9" name="组合 8"/>
            <p:cNvGrpSpPr/>
            <p:nvPr/>
          </p:nvGrpSpPr>
          <p:grpSpPr>
            <a:xfrm>
              <a:off x="21949" y="4516"/>
              <a:ext cx="1294" cy="1296"/>
              <a:chOff x="22904" y="4330"/>
              <a:chExt cx="1294" cy="1296"/>
            </a:xfrm>
          </p:grpSpPr>
          <p:sp>
            <p:nvSpPr>
              <p:cNvPr id="52" name="椭圆 5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22904" y="4330"/>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4" name="图片 63" descr="无人驾驶"/>
              <p:cNvPicPr>
                <a:picLocks noChangeAspect="1"/>
              </p:cNvPicPr>
              <p:nvPr/>
            </p:nvPicPr>
            <p:blipFill>
              <a:blip r:embed="rId11"/>
              <a:stretch>
                <a:fillRect/>
              </a:stretch>
            </p:blipFill>
            <p:spPr>
              <a:xfrm>
                <a:off x="23054" y="4481"/>
                <a:ext cx="996" cy="996"/>
              </a:xfrm>
              <a:prstGeom prst="rect">
                <a:avLst/>
              </a:prstGeom>
            </p:spPr>
          </p:pic>
        </p:grpSp>
        <p:grpSp>
          <p:nvGrpSpPr>
            <p:cNvPr id="27" name="组合 26"/>
            <p:cNvGrpSpPr/>
            <p:nvPr/>
          </p:nvGrpSpPr>
          <p:grpSpPr>
            <a:xfrm>
              <a:off x="11055" y="9117"/>
              <a:ext cx="4290" cy="2770"/>
              <a:chOff x="12255" y="8907"/>
              <a:chExt cx="4290" cy="2770"/>
            </a:xfrm>
          </p:grpSpPr>
          <p:sp>
            <p:nvSpPr>
              <p:cNvPr id="50" name="文本框 49"/>
              <p:cNvSpPr txBox="1"/>
              <p:nvPr/>
            </p:nvSpPr>
            <p:spPr>
              <a:xfrm>
                <a:off x="12255" y="10489"/>
                <a:ext cx="4290" cy="1188"/>
              </a:xfrm>
              <a:prstGeom prst="rect">
                <a:avLst/>
              </a:prstGeom>
              <a:noFill/>
            </p:spPr>
            <p:txBody>
              <a:bodyPr wrap="square" rtlCol="0">
                <a:spAutoFit/>
              </a:bodyPr>
              <a:lstStyle/>
              <a:p>
                <a:pPr algn="ctr"/>
                <a:r>
                  <a:rPr lang="zh-CN" altLang="en-US" sz="1332" dirty="0">
                    <a:latin typeface="微软雅黑" panose="020B0503020204020204" pitchFamily="34" charset="-122"/>
                    <a:ea typeface="微软雅黑" panose="020B0503020204020204" pitchFamily="34" charset="-122"/>
                  </a:rPr>
                  <a:t>保险品种多方比价服务</a:t>
                </a:r>
              </a:p>
            </p:txBody>
          </p:sp>
          <p:grpSp>
            <p:nvGrpSpPr>
              <p:cNvPr id="26" name="组合 25"/>
              <p:cNvGrpSpPr/>
              <p:nvPr/>
            </p:nvGrpSpPr>
            <p:grpSpPr>
              <a:xfrm>
                <a:off x="13752" y="8907"/>
                <a:ext cx="1294" cy="1296"/>
                <a:chOff x="13692" y="9045"/>
                <a:chExt cx="1294" cy="1296"/>
              </a:xfrm>
            </p:grpSpPr>
            <p:sp>
              <p:nvSpPr>
                <p:cNvPr id="42" name="椭圆 4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13692" y="9045"/>
                  <a:ext cx="1295" cy="1296"/>
                </a:xfrm>
                <a:prstGeom prst="ellipse">
                  <a:avLst/>
                </a:prstGeom>
                <a:solidFill>
                  <a:srgbClr val="C98D01"/>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a:ea typeface="思源黑体 CN ExtraLight"/>
                    <a:cs typeface="思源黑体 CN ExtraLight"/>
                    <a:sym typeface="+mn-lt"/>
                  </a:endParaRPr>
                </a:p>
              </p:txBody>
            </p:sp>
            <p:pic>
              <p:nvPicPr>
                <p:cNvPr id="68" name="图片 67" descr="钻石"/>
                <p:cNvPicPr>
                  <a:picLocks noChangeAspect="1"/>
                </p:cNvPicPr>
                <p:nvPr/>
              </p:nvPicPr>
              <p:blipFill>
                <a:blip r:embed="rId12"/>
                <a:stretch>
                  <a:fillRect/>
                </a:stretch>
              </p:blipFill>
              <p:spPr>
                <a:xfrm>
                  <a:off x="13876" y="9307"/>
                  <a:ext cx="927" cy="773"/>
                </a:xfrm>
                <a:prstGeom prst="rect">
                  <a:avLst/>
                </a:prstGeom>
              </p:spPr>
            </p:pic>
          </p:grpSp>
        </p:grpSp>
        <p:sp>
          <p:nvSpPr>
            <p:cNvPr id="12" name="等腰三角形 11"/>
            <p:cNvSpPr/>
            <p:nvPr/>
          </p:nvSpPr>
          <p:spPr>
            <a:xfrm>
              <a:off x="4200" y="4568"/>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14" name="等腰三角形 13"/>
            <p:cNvSpPr/>
            <p:nvPr/>
          </p:nvSpPr>
          <p:spPr>
            <a:xfrm rot="5400000">
              <a:off x="24886" y="11574"/>
              <a:ext cx="105" cy="126"/>
            </a:xfrm>
            <a:prstGeom prst="triangle">
              <a:avLst/>
            </a:prstGeom>
            <a:solidFill>
              <a:srgbClr val="DDC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spTree>
    <p:extLst>
      <p:ext uri="{BB962C8B-B14F-4D97-AF65-F5344CB8AC3E}">
        <p14:creationId xmlns:p14="http://schemas.microsoft.com/office/powerpoint/2010/main" val="1229139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展现一下安徽的</a:t>
            </a:r>
            <a:r>
              <a:rPr lang="en-US" altLang="zh-CN" dirty="0" smtClean="0"/>
              <a:t>GDP</a:t>
            </a:r>
            <a:r>
              <a:rPr lang="zh-CN" altLang="en-US" dirty="0" smtClean="0"/>
              <a:t>及人口、地理数据</a:t>
            </a:r>
            <a:endParaRPr lang="zh-CN" altLang="en-US" dirty="0"/>
          </a:p>
        </p:txBody>
      </p:sp>
    </p:spTree>
    <p:extLst>
      <p:ext uri="{BB962C8B-B14F-4D97-AF65-F5344CB8AC3E}">
        <p14:creationId xmlns:p14="http://schemas.microsoft.com/office/powerpoint/2010/main" val="3358829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4397" y="474387"/>
            <a:ext cx="2358338" cy="276871"/>
          </a:xfrm>
          <a:prstGeom prst="rect">
            <a:avLst/>
          </a:prstGeom>
          <a:noFill/>
        </p:spPr>
        <p:txBody>
          <a:bodyPr wrap="none" rtlCol="0">
            <a:spAutoFit/>
          </a:bodyPr>
          <a:lstStyle/>
          <a:p>
            <a:pPr algn="l"/>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金融云保险科技产品 </a:t>
            </a:r>
            <a:r>
              <a:rPr lang="en-US" altLang="zh-CN" sz="1199" dirty="0">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场景视角</a:t>
            </a:r>
          </a:p>
        </p:txBody>
      </p:sp>
      <p:pic>
        <p:nvPicPr>
          <p:cNvPr id="10" name="图片 9" descr="腾讯云Logo+slogan w-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2" name="直接连接符 11"/>
          <p:cNvCxnSpPr/>
          <p:nvPr/>
        </p:nvCxnSpPr>
        <p:spPr>
          <a:xfrm>
            <a:off x="676372"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7" name="Picture 2" descr="D:\项目\执行\t-腾讯\腾讯云\金融云\PPT\图片\细节.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p:cNvSpPr/>
          <p:nvPr/>
        </p:nvSpPr>
        <p:spPr>
          <a:xfrm>
            <a:off x="1758310"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0" name="矩形"/>
          <p:cNvSpPr/>
          <p:nvPr/>
        </p:nvSpPr>
        <p:spPr>
          <a:xfrm>
            <a:off x="3567232" y="2136279"/>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1" name="矩形"/>
          <p:cNvSpPr/>
          <p:nvPr/>
        </p:nvSpPr>
        <p:spPr>
          <a:xfrm>
            <a:off x="5376576"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2" name="矩形"/>
          <p:cNvSpPr/>
          <p:nvPr/>
        </p:nvSpPr>
        <p:spPr>
          <a:xfrm>
            <a:off x="7185498"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3" name="矩形"/>
          <p:cNvSpPr/>
          <p:nvPr/>
        </p:nvSpPr>
        <p:spPr>
          <a:xfrm>
            <a:off x="8994420" y="2136702"/>
            <a:ext cx="1196079" cy="508799"/>
          </a:xfrm>
          <a:prstGeom prst="roundRect">
            <a:avLst/>
          </a:prstGeom>
          <a:solidFill>
            <a:srgbClr val="DDC84D"/>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4" name="圆角矩形"/>
          <p:cNvSpPr/>
          <p:nvPr/>
        </p:nvSpPr>
        <p:spPr>
          <a:xfrm>
            <a:off x="5376576" y="2995274"/>
            <a:ext cx="1196079" cy="1174509"/>
          </a:xfrm>
          <a:prstGeom prst="roundRect">
            <a:avLst>
              <a:gd name="adj" fmla="val 7634"/>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5" name="圆角矩形"/>
          <p:cNvSpPr/>
          <p:nvPr/>
        </p:nvSpPr>
        <p:spPr>
          <a:xfrm>
            <a:off x="8994420" y="3008808"/>
            <a:ext cx="1196079" cy="1174509"/>
          </a:xfrm>
          <a:prstGeom prst="roundRect">
            <a:avLst>
              <a:gd name="adj" fmla="val 6805"/>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6" name="矩形"/>
          <p:cNvSpPr/>
          <p:nvPr/>
        </p:nvSpPr>
        <p:spPr>
          <a:xfrm>
            <a:off x="1758310" y="4501792"/>
            <a:ext cx="8425845" cy="857303"/>
          </a:xfrm>
          <a:prstGeom prst="roundRect">
            <a:avLst>
              <a:gd name="adj" fmla="val 8781"/>
            </a:avLst>
          </a:prstGeom>
          <a:solidFill>
            <a:srgbClr val="725000">
              <a:alpha val="79000"/>
            </a:srgbClr>
          </a:solidFill>
          <a:ln w="12700" cap="flat">
            <a:noFill/>
            <a:miter lim="400000"/>
          </a:ln>
          <a:effectLst>
            <a:outerShdw blurRad="38100" dist="23000" dir="5400000" rotWithShape="0">
              <a:srgbClr val="000000">
                <a:alpha val="35000"/>
              </a:srgbClr>
            </a:outerShdw>
          </a:effectLst>
        </p:spPr>
        <p:txBody>
          <a:bodyPr wrap="square" lIns="60901" tIns="60901" rIns="60901" bIns="60901" numCol="1" anchor="ctr">
            <a:noAutofit/>
          </a:bodyPr>
          <a:lstStyle/>
          <a:p>
            <a:pPr>
              <a:defRPr>
                <a:solidFill>
                  <a:srgbClr val="FFFFFF"/>
                </a:solidFill>
                <a:latin typeface="+mj-lt"/>
                <a:ea typeface="+mj-ea"/>
                <a:cs typeface="+mj-cs"/>
                <a:sym typeface="Calibri" panose="020F0502020204030204"/>
              </a:defRPr>
            </a:pPr>
            <a:endParaRPr sz="1199"/>
          </a:p>
        </p:txBody>
      </p:sp>
      <p:sp>
        <p:nvSpPr>
          <p:cNvPr id="107" name="圆角矩形"/>
          <p:cNvSpPr/>
          <p:nvPr/>
        </p:nvSpPr>
        <p:spPr>
          <a:xfrm>
            <a:off x="1758310" y="3405951"/>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8" name="圆角矩形"/>
          <p:cNvSpPr/>
          <p:nvPr/>
        </p:nvSpPr>
        <p:spPr>
          <a:xfrm>
            <a:off x="1758310"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09" name="圆角矩形"/>
          <p:cNvSpPr/>
          <p:nvPr/>
        </p:nvSpPr>
        <p:spPr>
          <a:xfrm>
            <a:off x="1758310"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0" name="Right Arrow 41"/>
          <p:cNvSpPr/>
          <p:nvPr/>
        </p:nvSpPr>
        <p:spPr>
          <a:xfrm>
            <a:off x="3130756"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solidFill>
                <a:schemeClr val="accent1"/>
              </a:solidFill>
            </a:endParaRPr>
          </a:p>
        </p:txBody>
      </p:sp>
      <p:sp>
        <p:nvSpPr>
          <p:cNvPr id="111" name="Right Arrow 56"/>
          <p:cNvSpPr/>
          <p:nvPr/>
        </p:nvSpPr>
        <p:spPr>
          <a:xfrm>
            <a:off x="4940100"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2" name="Right Arrow 57"/>
          <p:cNvSpPr/>
          <p:nvPr/>
        </p:nvSpPr>
        <p:spPr>
          <a:xfrm>
            <a:off x="6749022"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3" name="Right Arrow 58"/>
          <p:cNvSpPr/>
          <p:nvPr/>
        </p:nvSpPr>
        <p:spPr>
          <a:xfrm>
            <a:off x="8558367" y="2317721"/>
            <a:ext cx="259686" cy="241923"/>
          </a:xfrm>
          <a:prstGeom prst="rightArrow">
            <a:avLst>
              <a:gd name="adj1" fmla="val 50000"/>
              <a:gd name="adj2" fmla="val 50000"/>
            </a:avLst>
          </a:prstGeom>
          <a:solidFill>
            <a:srgbClr val="DDC84D"/>
          </a:solidFill>
          <a:ln w="19050" cap="flat">
            <a:noFill/>
            <a:prstDash val="solid"/>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nvGrpSpPr>
          <p:cNvPr id="3" name="组合 2"/>
          <p:cNvGrpSpPr/>
          <p:nvPr/>
        </p:nvGrpSpPr>
        <p:grpSpPr>
          <a:xfrm>
            <a:off x="3567232" y="2995274"/>
            <a:ext cx="1196079" cy="1173663"/>
            <a:chOff x="8421" y="7082"/>
            <a:chExt cx="2828" cy="2775"/>
          </a:xfrm>
        </p:grpSpPr>
        <p:sp>
          <p:nvSpPr>
            <p:cNvPr id="114" name="圆角矩形"/>
            <p:cNvSpPr/>
            <p:nvPr/>
          </p:nvSpPr>
          <p:spPr>
            <a:xfrm>
              <a:off x="8421" y="8053"/>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5" name="圆角矩形"/>
            <p:cNvSpPr/>
            <p:nvPr/>
          </p:nvSpPr>
          <p:spPr>
            <a:xfrm>
              <a:off x="8421" y="7082"/>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6" name="圆角矩形"/>
            <p:cNvSpPr/>
            <p:nvPr/>
          </p:nvSpPr>
          <p:spPr>
            <a:xfrm>
              <a:off x="8421" y="9025"/>
              <a:ext cx="2828" cy="833"/>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grpSp>
      <p:sp>
        <p:nvSpPr>
          <p:cNvPr id="117" name="圆角矩形"/>
          <p:cNvSpPr/>
          <p:nvPr/>
        </p:nvSpPr>
        <p:spPr>
          <a:xfrm>
            <a:off x="7185498" y="3403836"/>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8" name="圆角矩形"/>
          <p:cNvSpPr/>
          <p:nvPr/>
        </p:nvSpPr>
        <p:spPr>
          <a:xfrm>
            <a:off x="7185498" y="2995274"/>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19" name="圆角矩形"/>
          <p:cNvSpPr/>
          <p:nvPr/>
        </p:nvSpPr>
        <p:spPr>
          <a:xfrm>
            <a:off x="7185498" y="3817050"/>
            <a:ext cx="1196079" cy="352310"/>
          </a:xfrm>
          <a:prstGeom prst="roundRect">
            <a:avLst>
              <a:gd name="adj" fmla="val 16667"/>
            </a:avLst>
          </a:prstGeom>
          <a:solidFill>
            <a:srgbClr val="C98D01"/>
          </a:solidFill>
          <a:ln w="12700" cap="flat">
            <a:noFill/>
            <a:miter lim="400000"/>
          </a:ln>
          <a:effectLst/>
        </p:spPr>
        <p:txBody>
          <a:bodyPr wrap="square" lIns="60901" tIns="60901" rIns="60901" bIns="60901" numCol="1" anchor="ctr">
            <a:noAutofit/>
          </a:bodyPr>
          <a:lstStyle/>
          <a:p>
            <a:pPr algn="ctr">
              <a:defRPr sz="12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sz="1598"/>
          </a:p>
        </p:txBody>
      </p:sp>
      <p:sp>
        <p:nvSpPr>
          <p:cNvPr id="120" name="营销"/>
          <p:cNvSpPr txBox="1"/>
          <p:nvPr/>
        </p:nvSpPr>
        <p:spPr>
          <a:xfrm>
            <a:off x="1758310" y="2226687"/>
            <a:ext cx="1196079"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营销</a:t>
            </a:r>
          </a:p>
        </p:txBody>
      </p:sp>
      <p:sp>
        <p:nvSpPr>
          <p:cNvPr id="121" name="投保"/>
          <p:cNvSpPr txBox="1"/>
          <p:nvPr/>
        </p:nvSpPr>
        <p:spPr>
          <a:xfrm>
            <a:off x="3567232"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投保</a:t>
            </a:r>
          </a:p>
        </p:txBody>
      </p:sp>
      <p:sp>
        <p:nvSpPr>
          <p:cNvPr id="122" name="核保"/>
          <p:cNvSpPr txBox="1"/>
          <p:nvPr/>
        </p:nvSpPr>
        <p:spPr>
          <a:xfrm>
            <a:off x="5376576"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核保</a:t>
            </a:r>
          </a:p>
        </p:txBody>
      </p:sp>
      <p:sp>
        <p:nvSpPr>
          <p:cNvPr id="123" name="理赔"/>
          <p:cNvSpPr txBox="1"/>
          <p:nvPr/>
        </p:nvSpPr>
        <p:spPr>
          <a:xfrm>
            <a:off x="7185498"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理赔</a:t>
            </a:r>
          </a:p>
        </p:txBody>
      </p:sp>
      <p:sp>
        <p:nvSpPr>
          <p:cNvPr id="124" name="客服"/>
          <p:cNvSpPr txBox="1"/>
          <p:nvPr/>
        </p:nvSpPr>
        <p:spPr>
          <a:xfrm>
            <a:off x="8994420" y="2209664"/>
            <a:ext cx="1196079" cy="362876"/>
          </a:xfrm>
          <a:prstGeom prst="round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solidFill>
                  <a:srgbClr val="473001"/>
                </a:solidFill>
              </a:rPr>
              <a:t>客服</a:t>
            </a:r>
          </a:p>
        </p:txBody>
      </p:sp>
      <p:sp>
        <p:nvSpPr>
          <p:cNvPr id="125" name="金融云 SaaS 平台"/>
          <p:cNvSpPr txBox="1"/>
          <p:nvPr/>
        </p:nvSpPr>
        <p:spPr>
          <a:xfrm>
            <a:off x="1761693" y="4754976"/>
            <a:ext cx="8425845" cy="430448"/>
          </a:xfrm>
          <a:prstGeom prst="rect">
            <a:avLst/>
          </a:prstGeom>
          <a:noFill/>
          <a:ln w="12700" cap="flat">
            <a:noFill/>
            <a:miter lim="400000"/>
          </a:ln>
          <a:effectLst/>
        </p:spPr>
        <p:txBody>
          <a:bodyPr wrap="square" lIns="60901" tIns="60901" rIns="60901" bIns="60901" numCol="1" anchor="ctr">
            <a:spAutoFit/>
          </a:bodyPr>
          <a:lstStyle>
            <a:lvl1pPr algn="ctr">
              <a:defRPr sz="16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998"/>
              <a:t>金融云 SaaS 平台</a:t>
            </a:r>
          </a:p>
        </p:txBody>
      </p:sp>
      <p:sp>
        <p:nvSpPr>
          <p:cNvPr id="127" name="核保通"/>
          <p:cNvSpPr txBox="1"/>
          <p:nvPr/>
        </p:nvSpPr>
        <p:spPr>
          <a:xfrm>
            <a:off x="5434942"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核保通</a:t>
            </a:r>
          </a:p>
        </p:txBody>
      </p:sp>
      <p:sp>
        <p:nvSpPr>
          <p:cNvPr id="128" name="智能客服"/>
          <p:cNvSpPr txBox="1"/>
          <p:nvPr/>
        </p:nvSpPr>
        <p:spPr>
          <a:xfrm>
            <a:off x="9052786" y="3418537"/>
            <a:ext cx="1079347"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智能客服</a:t>
            </a:r>
          </a:p>
        </p:txBody>
      </p:sp>
      <p:sp>
        <p:nvSpPr>
          <p:cNvPr id="129" name="电销质检"/>
          <p:cNvSpPr txBox="1"/>
          <p:nvPr/>
        </p:nvSpPr>
        <p:spPr>
          <a:xfrm>
            <a:off x="1775862"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电销质检</a:t>
            </a:r>
          </a:p>
        </p:txBody>
      </p:sp>
      <p:sp>
        <p:nvSpPr>
          <p:cNvPr id="130" name="智能推荐"/>
          <p:cNvSpPr txBox="1"/>
          <p:nvPr/>
        </p:nvSpPr>
        <p:spPr>
          <a:xfrm>
            <a:off x="1775862"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智能推荐</a:t>
            </a:r>
          </a:p>
        </p:txBody>
      </p:sp>
      <p:sp>
        <p:nvSpPr>
          <p:cNvPr id="131" name="反薅羊毛"/>
          <p:cNvSpPr txBox="1"/>
          <p:nvPr/>
        </p:nvSpPr>
        <p:spPr>
          <a:xfrm>
            <a:off x="1775862"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反薅羊毛</a:t>
            </a:r>
          </a:p>
        </p:txBody>
      </p:sp>
      <p:sp>
        <p:nvSpPr>
          <p:cNvPr id="132" name="保险双录"/>
          <p:cNvSpPr txBox="1"/>
          <p:nvPr/>
        </p:nvSpPr>
        <p:spPr>
          <a:xfrm>
            <a:off x="3584784" y="3418114"/>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双录</a:t>
            </a:r>
            <a:r>
              <a:rPr lang="zh-CN" altLang="en-US" sz="1332" dirty="0"/>
              <a:t>质检</a:t>
            </a:r>
            <a:endParaRPr sz="1332" dirty="0"/>
          </a:p>
        </p:txBody>
      </p:sp>
      <p:sp>
        <p:nvSpPr>
          <p:cNvPr id="133" name="生物认证"/>
          <p:cNvSpPr txBox="1"/>
          <p:nvPr/>
        </p:nvSpPr>
        <p:spPr>
          <a:xfrm>
            <a:off x="3584784"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生物认证</a:t>
            </a:r>
          </a:p>
        </p:txBody>
      </p:sp>
      <p:sp>
        <p:nvSpPr>
          <p:cNvPr id="134" name="欺诈识别"/>
          <p:cNvSpPr txBox="1"/>
          <p:nvPr/>
        </p:nvSpPr>
        <p:spPr>
          <a:xfrm>
            <a:off x="3584784"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欺诈识别</a:t>
            </a:r>
          </a:p>
        </p:txBody>
      </p:sp>
      <p:sp>
        <p:nvSpPr>
          <p:cNvPr id="135" name="图片定损"/>
          <p:cNvSpPr txBox="1"/>
          <p:nvPr/>
        </p:nvSpPr>
        <p:spPr>
          <a:xfrm>
            <a:off x="7203051" y="3415999"/>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图片定损</a:t>
            </a:r>
          </a:p>
        </p:txBody>
      </p:sp>
      <p:sp>
        <p:nvSpPr>
          <p:cNvPr id="136" name="视频理赔"/>
          <p:cNvSpPr txBox="1"/>
          <p:nvPr/>
        </p:nvSpPr>
        <p:spPr>
          <a:xfrm>
            <a:off x="7203051" y="3007437"/>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dirty="0" err="1"/>
              <a:t>理赔</a:t>
            </a:r>
            <a:r>
              <a:rPr lang="zh-CN" altLang="en-US" sz="1332" dirty="0"/>
              <a:t>通</a:t>
            </a:r>
            <a:endParaRPr sz="1332" dirty="0"/>
          </a:p>
        </p:txBody>
      </p:sp>
      <p:sp>
        <p:nvSpPr>
          <p:cNvPr id="137" name="骗赔识别"/>
          <p:cNvSpPr txBox="1"/>
          <p:nvPr/>
        </p:nvSpPr>
        <p:spPr>
          <a:xfrm>
            <a:off x="7203051" y="3829213"/>
            <a:ext cx="1160975" cy="327984"/>
          </a:xfrm>
          <a:prstGeom prst="rect">
            <a:avLst/>
          </a:prstGeom>
          <a:noFill/>
          <a:ln w="12700" cap="flat">
            <a:noFill/>
            <a:miter lim="400000"/>
          </a:ln>
          <a:effectLst/>
        </p:spPr>
        <p:txBody>
          <a:bodyPr wrap="square" lIns="60901" tIns="60901" rIns="60901" bIns="60901" numCol="1" anchor="ctr">
            <a:spAutoFit/>
          </a:bodyPr>
          <a:lstStyle>
            <a:lvl1pPr algn="ctr">
              <a:defRPr sz="9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r>
              <a:rPr sz="1332"/>
              <a:t>骗赔识别</a:t>
            </a:r>
          </a:p>
        </p:txBody>
      </p:sp>
    </p:spTree>
    <p:extLst>
      <p:ext uri="{BB962C8B-B14F-4D97-AF65-F5344CB8AC3E}">
        <p14:creationId xmlns:p14="http://schemas.microsoft.com/office/powerpoint/2010/main" val="3764348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14" name="组合 13"/>
          <p:cNvGrpSpPr/>
          <p:nvPr/>
        </p:nvGrpSpPr>
        <p:grpSpPr>
          <a:xfrm>
            <a:off x="1170844" y="1806384"/>
            <a:ext cx="9850313" cy="3574704"/>
            <a:chOff x="1986" y="4271"/>
            <a:chExt cx="23290" cy="8452"/>
          </a:xfrm>
        </p:grpSpPr>
        <p:grpSp>
          <p:nvGrpSpPr>
            <p:cNvPr id="10" name="组合 9"/>
            <p:cNvGrpSpPr/>
            <p:nvPr/>
          </p:nvGrpSpPr>
          <p:grpSpPr>
            <a:xfrm>
              <a:off x="9652" y="4271"/>
              <a:ext cx="15624" cy="8452"/>
              <a:chOff x="9278" y="3526"/>
              <a:chExt cx="17405" cy="9413"/>
            </a:xfrm>
          </p:grpSpPr>
          <p:sp>
            <p:nvSpPr>
              <p:cNvPr id="21" name="矩形: 圆角 1"/>
              <p:cNvSpPr/>
              <p:nvPr/>
            </p:nvSpPr>
            <p:spPr>
              <a:xfrm>
                <a:off x="15702" y="3526"/>
                <a:ext cx="4841" cy="955"/>
              </a:xfrm>
              <a:prstGeom prst="roundRect">
                <a:avLst/>
              </a:prstGeom>
              <a:solidFill>
                <a:srgbClr val="DDC84D"/>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en-US"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FIT</a:t>
                </a:r>
                <a:r>
                  <a:rPr lang="zh-CN" altLang="en-US" sz="1598" b="1" kern="0" dirty="0">
                    <a:solidFill>
                      <a:srgbClr val="000000"/>
                    </a:solidFill>
                    <a:latin typeface="微软雅黑" panose="020B0503020204020204" pitchFamily="34" charset="-122"/>
                    <a:ea typeface="微软雅黑" panose="020B0503020204020204" pitchFamily="34" charset="-122"/>
                    <a:sym typeface="Calibri" panose="020F0502020204030204"/>
                  </a:rPr>
                  <a:t>人脸核身</a:t>
                </a:r>
              </a:p>
            </p:txBody>
          </p:sp>
          <p:sp>
            <p:nvSpPr>
              <p:cNvPr id="22" name="矩形: 圆角 6"/>
              <p:cNvSpPr/>
              <p:nvPr/>
            </p:nvSpPr>
            <p:spPr>
              <a:xfrm>
                <a:off x="9279" y="8258"/>
                <a:ext cx="3624" cy="955"/>
              </a:xfrm>
              <a:prstGeom prst="roundRect">
                <a:avLst/>
              </a:prstGeom>
              <a:solidFill>
                <a:srgbClr val="C98D01"/>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身份证</a:t>
                </a:r>
                <a:r>
                  <a:rPr lang="en-US" altLang="zh-CN" sz="1598" kern="0" dirty="0">
                    <a:latin typeface="微软雅黑" panose="020B0503020204020204" pitchFamily="34" charset="-122"/>
                    <a:ea typeface="微软雅黑" panose="020B0503020204020204" pitchFamily="34" charset="-122"/>
                    <a:sym typeface="Calibri" panose="020F0502020204030204"/>
                  </a:rPr>
                  <a:t>OCR</a:t>
                </a:r>
              </a:p>
            </p:txBody>
          </p:sp>
          <p:sp>
            <p:nvSpPr>
              <p:cNvPr id="23" name="矩形: 圆角 7"/>
              <p:cNvSpPr/>
              <p:nvPr/>
            </p:nvSpPr>
            <p:spPr>
              <a:xfrm>
                <a:off x="16310" y="8258"/>
                <a:ext cx="3626" cy="955"/>
              </a:xfrm>
              <a:prstGeom prst="roundRect">
                <a:avLst/>
              </a:prstGeom>
              <a:solidFill>
                <a:srgbClr val="7250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solidFill>
                      <a:prstClr val="white"/>
                    </a:solidFill>
                    <a:latin typeface="微软雅黑" panose="020B0503020204020204" pitchFamily="34" charset="-122"/>
                    <a:ea typeface="微软雅黑" panose="020B0503020204020204" pitchFamily="34" charset="-122"/>
                    <a:sym typeface="Calibri" panose="020F0502020204030204"/>
                  </a:rPr>
                  <a:t>人脸比对</a:t>
                </a:r>
              </a:p>
            </p:txBody>
          </p:sp>
          <p:sp>
            <p:nvSpPr>
              <p:cNvPr id="24" name="矩形: 圆角 8"/>
              <p:cNvSpPr/>
              <p:nvPr/>
            </p:nvSpPr>
            <p:spPr>
              <a:xfrm>
                <a:off x="23057" y="8258"/>
                <a:ext cx="3626" cy="955"/>
              </a:xfrm>
              <a:prstGeom prst="roundRect">
                <a:avLst/>
              </a:prstGeom>
              <a:solidFill>
                <a:srgbClr val="402A00"/>
              </a:solidFill>
              <a:ln w="12700" cap="flat">
                <a:noFill/>
                <a:prstDash val="solid"/>
                <a:miter lim="800000"/>
              </a:ln>
              <a:effectLst/>
              <a:sp3d/>
            </p:spPr>
            <p:txBody>
              <a:bodyPr rot="0" spcFirstLastPara="1" vertOverflow="overflow" horzOverflow="overflow" vert="horz" wrap="square" lIns="40602" tIns="40602" rIns="40602" bIns="40602" numCol="1" spcCol="38100" rtlCol="0" anchor="ctr">
                <a:spAutoFit/>
              </a:bodyPr>
              <a:lstStyle/>
              <a:p>
                <a:pPr algn="ctr" defTabSz="608567" hangingPunct="0">
                  <a:defRPr/>
                </a:pPr>
                <a:r>
                  <a:rPr lang="zh-CN" altLang="en-US" sz="1598" kern="0" dirty="0">
                    <a:latin typeface="微软雅黑" panose="020B0503020204020204" pitchFamily="34" charset="-122"/>
                    <a:ea typeface="微软雅黑" panose="020B0503020204020204" pitchFamily="34" charset="-122"/>
                    <a:sym typeface="Calibri" panose="020F0502020204030204"/>
                  </a:rPr>
                  <a:t>活体检测</a:t>
                </a:r>
              </a:p>
            </p:txBody>
          </p:sp>
          <p:grpSp>
            <p:nvGrpSpPr>
              <p:cNvPr id="4" name="组合 3"/>
              <p:cNvGrpSpPr/>
              <p:nvPr/>
            </p:nvGrpSpPr>
            <p:grpSpPr>
              <a:xfrm>
                <a:off x="11091" y="4273"/>
                <a:ext cx="13779" cy="3985"/>
                <a:chOff x="10838" y="5030"/>
                <a:chExt cx="12908" cy="3217"/>
              </a:xfrm>
            </p:grpSpPr>
            <p:cxnSp>
              <p:nvCxnSpPr>
                <p:cNvPr id="25" name="直接箭头连接符 3"/>
                <p:cNvCxnSpPr/>
                <p:nvPr/>
              </p:nvCxnSpPr>
              <p:spPr>
                <a:xfrm>
                  <a:off x="17414" y="5030"/>
                  <a:ext cx="21" cy="3191"/>
                </a:xfrm>
                <a:prstGeom prst="straightConnector1">
                  <a:avLst/>
                </a:prstGeom>
                <a:noFill/>
                <a:ln w="9525" cap="flat">
                  <a:solidFill>
                    <a:srgbClr val="DDC84D"/>
                  </a:solidFill>
                  <a:prstDash val="solid"/>
                  <a:miter lim="800000"/>
                  <a:headEnd type="triangle"/>
                  <a:tailEnd type="triangle"/>
                </a:ln>
                <a:effectLst/>
                <a:sp3d/>
              </p:spPr>
            </p:cxnSp>
            <p:cxnSp>
              <p:nvCxnSpPr>
                <p:cNvPr id="26" name="连接符: 曲线 10"/>
                <p:cNvCxnSpPr>
                  <a:stCxn id="22" idx="0"/>
                  <a:endCxn id="21" idx="2"/>
                </p:cNvCxnSpPr>
                <p:nvPr/>
              </p:nvCxnSpPr>
              <p:spPr>
                <a:xfrm rot="5400000" flipH="1" flipV="1">
                  <a:off x="12607" y="3429"/>
                  <a:ext cx="3049" cy="6587"/>
                </a:xfrm>
                <a:prstGeom prst="curvedConnector3">
                  <a:avLst>
                    <a:gd name="adj1" fmla="val 50000"/>
                  </a:avLst>
                </a:prstGeom>
                <a:noFill/>
                <a:ln w="9525" cap="flat">
                  <a:solidFill>
                    <a:srgbClr val="DDC84D"/>
                  </a:solidFill>
                  <a:prstDash val="solid"/>
                  <a:miter lim="800000"/>
                  <a:headEnd type="triangle"/>
                  <a:tailEnd type="triangle"/>
                </a:ln>
                <a:effectLst/>
                <a:sp3d/>
              </p:spPr>
            </p:cxnSp>
            <p:cxnSp>
              <p:nvCxnSpPr>
                <p:cNvPr id="27" name="连接符: 曲线 22"/>
                <p:cNvCxnSpPr>
                  <a:stCxn id="21" idx="2"/>
                  <a:endCxn id="24" idx="0"/>
                </p:cNvCxnSpPr>
                <p:nvPr/>
              </p:nvCxnSpPr>
              <p:spPr>
                <a:xfrm rot="16200000" flipH="1">
                  <a:off x="19061" y="3562"/>
                  <a:ext cx="3049" cy="6321"/>
                </a:xfrm>
                <a:prstGeom prst="curvedConnector3">
                  <a:avLst>
                    <a:gd name="adj1" fmla="val 50000"/>
                  </a:avLst>
                </a:prstGeom>
                <a:noFill/>
                <a:ln w="9525" cap="flat">
                  <a:solidFill>
                    <a:srgbClr val="DDC84D"/>
                  </a:solidFill>
                  <a:prstDash val="solid"/>
                  <a:miter lim="800000"/>
                  <a:headEnd type="triangle"/>
                  <a:tailEnd type="triangle"/>
                </a:ln>
                <a:effectLst/>
                <a:sp3d/>
              </p:spPr>
            </p:cxnSp>
          </p:grpSp>
          <p:pic>
            <p:nvPicPr>
              <p:cNvPr id="16" name="图片 7" descr="图片 7"/>
              <p:cNvPicPr>
                <a:picLocks noChangeAspect="1"/>
              </p:cNvPicPr>
              <p:nvPr/>
            </p:nvPicPr>
            <p:blipFill>
              <a:blip r:embed="rId4"/>
              <a:stretch>
                <a:fillRect/>
              </a:stretch>
            </p:blipFill>
            <p:spPr>
              <a:xfrm>
                <a:off x="9729" y="9966"/>
                <a:ext cx="2724" cy="2687"/>
              </a:xfrm>
              <a:prstGeom prst="rect">
                <a:avLst/>
              </a:prstGeom>
              <a:ln w="12700" cap="flat">
                <a:noFill/>
                <a:miter lim="400000"/>
                <a:headEnd/>
                <a:tailEnd/>
              </a:ln>
              <a:effectLst/>
            </p:spPr>
          </p:pic>
          <p:pic>
            <p:nvPicPr>
              <p:cNvPr id="17" name="图片 2" descr="图片 2"/>
              <p:cNvPicPr>
                <a:picLocks noChangeAspect="1"/>
              </p:cNvPicPr>
              <p:nvPr/>
            </p:nvPicPr>
            <p:blipFill>
              <a:blip r:embed="rId5"/>
              <a:stretch>
                <a:fillRect/>
              </a:stretch>
            </p:blipFill>
            <p:spPr>
              <a:xfrm>
                <a:off x="23410" y="9880"/>
                <a:ext cx="2916" cy="2773"/>
              </a:xfrm>
              <a:prstGeom prst="rect">
                <a:avLst/>
              </a:prstGeom>
              <a:ln w="12700" cap="flat">
                <a:noFill/>
                <a:miter lim="400000"/>
                <a:headEnd/>
                <a:tailEnd/>
              </a:ln>
              <a:effectLst/>
            </p:spPr>
          </p:pic>
          <p:pic>
            <p:nvPicPr>
              <p:cNvPr id="18" name="图片 8" descr="图片 8"/>
              <p:cNvPicPr>
                <a:picLocks noChangeAspect="1"/>
              </p:cNvPicPr>
              <p:nvPr/>
            </p:nvPicPr>
            <p:blipFill>
              <a:blip r:embed="rId6"/>
              <a:stretch>
                <a:fillRect/>
              </a:stretch>
            </p:blipFill>
            <p:spPr>
              <a:xfrm>
                <a:off x="16552" y="9966"/>
                <a:ext cx="3144" cy="2773"/>
              </a:xfrm>
              <a:prstGeom prst="rect">
                <a:avLst/>
              </a:prstGeom>
              <a:ln w="12700" cap="flat">
                <a:noFill/>
                <a:miter lim="400000"/>
                <a:headEnd/>
                <a:tailEnd/>
              </a:ln>
              <a:effectLst/>
            </p:spPr>
          </p:pic>
          <p:sp>
            <p:nvSpPr>
              <p:cNvPr id="5" name="矩形 4"/>
              <p:cNvSpPr/>
              <p:nvPr/>
            </p:nvSpPr>
            <p:spPr>
              <a:xfrm>
                <a:off x="9278" y="9682"/>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6" name="矩形 5"/>
              <p:cNvSpPr/>
              <p:nvPr/>
            </p:nvSpPr>
            <p:spPr>
              <a:xfrm>
                <a:off x="16310"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7" name="矩形 6"/>
              <p:cNvSpPr/>
              <p:nvPr/>
            </p:nvSpPr>
            <p:spPr>
              <a:xfrm>
                <a:off x="23057" y="9684"/>
                <a:ext cx="3626" cy="325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nvGrpSpPr>
            <p:cNvPr id="13" name="组合 12"/>
            <p:cNvGrpSpPr/>
            <p:nvPr/>
          </p:nvGrpSpPr>
          <p:grpSpPr>
            <a:xfrm>
              <a:off x="1986" y="4398"/>
              <a:ext cx="5391" cy="8288"/>
              <a:chOff x="1886" y="3576"/>
              <a:chExt cx="5391" cy="8288"/>
            </a:xfrm>
          </p:grpSpPr>
          <p:sp>
            <p:nvSpPr>
              <p:cNvPr id="19" name="副标题 2"/>
              <p:cNvSpPr txBox="1"/>
              <p:nvPr/>
            </p:nvSpPr>
            <p:spPr>
              <a:xfrm>
                <a:off x="1886" y="3576"/>
                <a:ext cx="5391" cy="8288"/>
              </a:xfrm>
              <a:prstGeom prst="rect">
                <a:avLst/>
              </a:prstGeom>
              <a:ln w="6350">
                <a:solidFill>
                  <a:srgbClr val="DDC846"/>
                </a:solidFill>
                <a:miter lim="800000"/>
              </a:ln>
            </p:spPr>
            <p:txBody>
              <a:bodyPr vert="horz" lIns="60904" tIns="30452" rIns="60904" bIns="30452" rtlCol="0" anchor="t" anchorCtr="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endParaRPr lang="zh-CN" altLang="en-US" sz="1332" dirty="0">
                  <a:solidFill>
                    <a:sysClr val="window" lastClr="FFFFFF"/>
                  </a:solidFill>
                </a:endParaRPr>
              </a:p>
              <a:p>
                <a:pPr defTabSz="811564">
                  <a:defRPr/>
                </a:pPr>
                <a:endParaRPr lang="zh-CN" altLang="zh-CN" sz="1332" dirty="0">
                  <a:solidFill>
                    <a:sysClr val="window" lastClr="FFFFFF"/>
                  </a:solidFill>
                </a:endParaRPr>
              </a:p>
            </p:txBody>
          </p:sp>
          <p:sp>
            <p:nvSpPr>
              <p:cNvPr id="12" name="文本框 11"/>
              <p:cNvSpPr txBox="1"/>
              <p:nvPr/>
            </p:nvSpPr>
            <p:spPr>
              <a:xfrm>
                <a:off x="2571" y="4733"/>
                <a:ext cx="4021" cy="6035"/>
              </a:xfrm>
              <a:prstGeom prst="rect">
                <a:avLst/>
              </a:prstGeom>
              <a:noFill/>
            </p:spPr>
            <p:txBody>
              <a:bodyPr wrap="square" rtlCol="0">
                <a:spAutoFit/>
              </a:bodyPr>
              <a:lstStyle/>
              <a:p>
                <a:pPr defTabSz="811564">
                  <a:lnSpc>
                    <a:spcPct val="150000"/>
                  </a:lnSpc>
                  <a:defRPr/>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通过用户的一段自拍视频（或一张自拍照）与另外一张照片（可来源于身份证或事先留存自拍照）之间的</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mn-ea"/>
                  </a:rPr>
                  <a:t>1:1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mn-ea"/>
                  </a:rPr>
                  <a:t>人脸验证来确认用户身份的技术手段。</a:t>
                </a:r>
              </a:p>
            </p:txBody>
          </p:sp>
        </p:grpSp>
      </p:grpSp>
    </p:spTree>
    <p:extLst>
      <p:ext uri="{BB962C8B-B14F-4D97-AF65-F5344CB8AC3E}">
        <p14:creationId xmlns:p14="http://schemas.microsoft.com/office/powerpoint/2010/main" val="1073666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75907"/>
            <a:ext cx="6006618" cy="3783214"/>
            <a:chOff x="2814" y="3985"/>
            <a:chExt cx="14202" cy="8945"/>
          </a:xfrm>
        </p:grpSpPr>
        <p:sp>
          <p:nvSpPr>
            <p:cNvPr id="4" name="文本框 3"/>
            <p:cNvSpPr txBox="1"/>
            <p:nvPr/>
          </p:nvSpPr>
          <p:spPr>
            <a:xfrm>
              <a:off x="2814" y="3985"/>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唇动活体检测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lnSpcReduction="10000"/>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zh-CN" sz="1598" b="1" dirty="0">
                  <a:solidFill>
                    <a:srgbClr val="C88D01"/>
                  </a:solidFill>
                </a:rPr>
                <a:t>活体检测</a:t>
              </a:r>
              <a:endParaRPr lang="en-US" altLang="zh-CN" sz="1332" b="1" dirty="0">
                <a:solidFill>
                  <a:sysClr val="window" lastClr="FFFFFF"/>
                </a:solidFill>
              </a:endParaRPr>
            </a:p>
            <a:p>
              <a:pPr defTabSz="811564">
                <a:defRPr/>
              </a:pPr>
              <a:r>
                <a:rPr lang="zh-CN" altLang="en-US" sz="1332" dirty="0">
                  <a:solidFill>
                    <a:schemeClr val="tx1">
                      <a:lumMod val="75000"/>
                    </a:schemeClr>
                  </a:solidFill>
                </a:rPr>
                <a:t>唇动检测</a:t>
              </a:r>
              <a:r>
                <a:rPr lang="en-US" altLang="zh-CN" sz="1332" dirty="0">
                  <a:solidFill>
                    <a:schemeClr val="tx1">
                      <a:lumMod val="75000"/>
                    </a:schemeClr>
                  </a:solidFill>
                </a:rPr>
                <a:t>+</a:t>
              </a:r>
              <a:r>
                <a:rPr lang="zh-CN" altLang="en-US" sz="1332" dirty="0">
                  <a:solidFill>
                    <a:schemeClr val="tx1">
                      <a:lumMod val="75000"/>
                    </a:schemeClr>
                  </a:solidFill>
                </a:rPr>
                <a:t>语音识别</a:t>
              </a:r>
              <a:r>
                <a:rPr lang="en-US" altLang="zh-CN" sz="1332" dirty="0">
                  <a:solidFill>
                    <a:schemeClr val="tx1">
                      <a:lumMod val="75000"/>
                    </a:schemeClr>
                  </a:solidFill>
                </a:rPr>
                <a:t>+</a:t>
              </a:r>
              <a:r>
                <a:rPr lang="zh-CN" altLang="en-US" sz="1332" dirty="0">
                  <a:solidFill>
                    <a:schemeClr val="tx1">
                      <a:lumMod val="75000"/>
                    </a:schemeClr>
                  </a:solidFill>
                </a:rPr>
                <a:t>翻拍视频检测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张嘴视频动作检测</a:t>
              </a:r>
              <a:endParaRPr lang="en-US" altLang="zh-CN" sz="1332" dirty="0">
                <a:solidFill>
                  <a:schemeClr val="tx1">
                    <a:lumMod val="75000"/>
                  </a:schemeClr>
                </a:solidFill>
              </a:endParaRPr>
            </a:p>
            <a:p>
              <a:pPr defTabSz="811564">
                <a:defRPr/>
              </a:pPr>
              <a:r>
                <a:rPr lang="zh-CN" altLang="en-US" sz="1332" dirty="0">
                  <a:solidFill>
                    <a:schemeClr val="tx1">
                      <a:lumMod val="75000"/>
                    </a:schemeClr>
                  </a:solidFill>
                </a:rPr>
                <a:t>活体检测方案：唇动方案</a:t>
              </a:r>
              <a:r>
                <a:rPr lang="en-US" altLang="en-US" sz="1332" dirty="0">
                  <a:solidFill>
                    <a:schemeClr val="tx1">
                      <a:lumMod val="75000"/>
                    </a:schemeClr>
                  </a:solidFill>
                </a:rPr>
                <a:t> </a:t>
              </a:r>
              <a:r>
                <a:rPr lang="zh-CN" altLang="en-US" sz="1332" dirty="0">
                  <a:solidFill>
                    <a:schemeClr val="tx1">
                      <a:lumMod val="75000"/>
                    </a:schemeClr>
                  </a:solidFill>
                </a:rPr>
                <a:t>、摇头</a:t>
              </a:r>
              <a:r>
                <a:rPr lang="en-US" altLang="zh-CN" sz="1332" dirty="0">
                  <a:solidFill>
                    <a:schemeClr val="tx1">
                      <a:lumMod val="75000"/>
                    </a:schemeClr>
                  </a:solidFill>
                </a:rPr>
                <a:t>/</a:t>
              </a:r>
              <a:r>
                <a:rPr lang="zh-CN" altLang="en-US" sz="1332" dirty="0">
                  <a:solidFill>
                    <a:schemeClr val="tx1">
                      <a:lumMod val="75000"/>
                    </a:schemeClr>
                  </a:solidFill>
                </a:rPr>
                <a:t>眨眼</a:t>
              </a:r>
              <a:r>
                <a:rPr lang="en-US" altLang="zh-CN" sz="1332" dirty="0">
                  <a:solidFill>
                    <a:schemeClr val="tx1">
                      <a:lumMod val="75000"/>
                    </a:schemeClr>
                  </a:solidFill>
                </a:rPr>
                <a:t>/</a:t>
              </a:r>
              <a:r>
                <a:rPr lang="zh-CN" altLang="en-US" sz="1332" dirty="0">
                  <a:solidFill>
                    <a:schemeClr val="tx1">
                      <a:lumMod val="75000"/>
                    </a:schemeClr>
                  </a:solidFill>
                </a:rPr>
                <a:t>张嘴方案。</a:t>
              </a:r>
              <a:endParaRPr lang="en-US" altLang="zh-CN" sz="1332" dirty="0">
                <a:solidFill>
                  <a:schemeClr val="tx1">
                    <a:lumMod val="75000"/>
                  </a:schemeClr>
                </a:solidFill>
              </a:endParaRPr>
            </a:p>
            <a:p>
              <a:pPr defTabSz="811564">
                <a:defRPr/>
              </a:pPr>
              <a:endParaRPr lang="en-US" altLang="zh-CN" sz="1332"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高精度：主推方案在用户配合情况下，在错误接受率</a:t>
              </a:r>
              <a:r>
                <a:rPr lang="en-US" altLang="zh-CN" sz="1332" dirty="0">
                  <a:solidFill>
                    <a:schemeClr val="tx1">
                      <a:lumMod val="75000"/>
                    </a:schemeClr>
                  </a:solidFill>
                </a:rPr>
                <a:t>0.01%</a:t>
              </a:r>
              <a:r>
                <a:rPr lang="zh-CN" altLang="en-US" sz="1332" dirty="0">
                  <a:solidFill>
                    <a:schemeClr val="tx1">
                      <a:lumMod val="75000"/>
                    </a:schemeClr>
                  </a:solidFill>
                  <a:latin typeface="Book Antiqua" panose="02040602050305030304" pitchFamily="18" charset="0"/>
                </a:rPr>
                <a:t>时，通过率超过</a:t>
              </a:r>
              <a:r>
                <a:rPr lang="en-US" altLang="zh-CN" sz="1332" dirty="0">
                  <a:solidFill>
                    <a:schemeClr val="tx1">
                      <a:lumMod val="75000"/>
                    </a:schemeClr>
                  </a:solidFill>
                </a:rPr>
                <a:t>98%</a:t>
              </a:r>
              <a:r>
                <a:rPr lang="zh-CN" altLang="en-US" sz="1332" dirty="0">
                  <a:solidFill>
                    <a:schemeClr val="tx1">
                      <a:lumMod val="75000"/>
                    </a:schemeClr>
                  </a:solidFill>
                </a:rPr>
                <a:t>，攻击者难于破解；</a:t>
              </a:r>
              <a:endParaRPr lang="en-US" altLang="zh-CN" sz="1332" dirty="0">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dirty="0">
                  <a:solidFill>
                    <a:schemeClr val="tx1">
                      <a:lumMod val="75000"/>
                    </a:schemeClr>
                  </a:solidFill>
                  <a:latin typeface="Book Antiqua" panose="02040602050305030304" pitchFamily="18" charset="0"/>
                </a:rPr>
                <a:t>安全性：基于语音</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唇动</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翻拍视频检测</a:t>
              </a:r>
              <a:r>
                <a:rPr lang="en-US" altLang="zh-CN" sz="1332" dirty="0">
                  <a:solidFill>
                    <a:schemeClr val="tx1">
                      <a:lumMod val="75000"/>
                    </a:schemeClr>
                  </a:solidFill>
                  <a:latin typeface="Book Antiqua" panose="02040602050305030304" pitchFamily="18" charset="0"/>
                </a:rPr>
                <a:t>+</a:t>
              </a:r>
              <a:r>
                <a:rPr lang="zh-CN" altLang="en-US" sz="1332" dirty="0">
                  <a:solidFill>
                    <a:schemeClr val="tx1">
                      <a:lumMod val="75000"/>
                    </a:schemeClr>
                  </a:solidFill>
                  <a:latin typeface="Book Antiqua" panose="02040602050305030304" pitchFamily="18" charset="0"/>
                </a:rPr>
                <a:t>语音视频同步等的多维活体检测方案，可抵挡照片、视频、部分</a:t>
              </a:r>
              <a:r>
                <a:rPr lang="en-US" altLang="zh-CN" sz="1332" dirty="0">
                  <a:solidFill>
                    <a:schemeClr val="tx1">
                      <a:lumMod val="75000"/>
                    </a:schemeClr>
                  </a:solidFill>
                  <a:latin typeface="Book Antiqua" panose="02040602050305030304" pitchFamily="18" charset="0"/>
                </a:rPr>
                <a:t>3D</a:t>
              </a:r>
              <a:r>
                <a:rPr lang="zh-CN" altLang="en-US" sz="1332" dirty="0">
                  <a:solidFill>
                    <a:schemeClr val="tx1">
                      <a:lumMod val="75000"/>
                    </a:schemeClr>
                  </a:solidFill>
                  <a:latin typeface="Book Antiqua" panose="02040602050305030304" pitchFamily="18" charset="0"/>
                </a:rPr>
                <a:t>面具的攻击，且一般不受方言等的影响。</a:t>
              </a:r>
            </a:p>
          </p:txBody>
        </p:sp>
      </p:grpSp>
      <p:grpSp>
        <p:nvGrpSpPr>
          <p:cNvPr id="6" name="组合 5"/>
          <p:cNvGrpSpPr/>
          <p:nvPr/>
        </p:nvGrpSpPr>
        <p:grpSpPr>
          <a:xfrm>
            <a:off x="7814412" y="1568268"/>
            <a:ext cx="2088926" cy="3622919"/>
            <a:chOff x="18345" y="5093"/>
            <a:chExt cx="4685" cy="8124"/>
          </a:xfrm>
        </p:grpSpPr>
        <p:sp>
          <p:nvSpPr>
            <p:cNvPr id="5" name="矩形 4"/>
            <p:cNvSpPr/>
            <p:nvPr/>
          </p:nvSpPr>
          <p:spPr>
            <a:xfrm>
              <a:off x="18345" y="5093"/>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30" name="图片 29"/>
            <p:cNvPicPr>
              <a:picLocks noChangeAspect="1"/>
            </p:cNvPicPr>
            <p:nvPr/>
          </p:nvPicPr>
          <p:blipFill rotWithShape="1">
            <a:blip r:embed="rId4"/>
            <a:srcRect t="2599"/>
            <a:stretch>
              <a:fillRect/>
            </a:stretch>
          </p:blipFill>
          <p:spPr>
            <a:xfrm>
              <a:off x="18524" y="5335"/>
              <a:ext cx="4327" cy="7640"/>
            </a:xfrm>
            <a:prstGeom prst="rect">
              <a:avLst/>
            </a:prstGeom>
          </p:spPr>
        </p:pic>
      </p:grpSp>
    </p:spTree>
    <p:extLst>
      <p:ext uri="{BB962C8B-B14F-4D97-AF65-F5344CB8AC3E}">
        <p14:creationId xmlns:p14="http://schemas.microsoft.com/office/powerpoint/2010/main" val="4058485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7" name="组合 6"/>
          <p:cNvGrpSpPr/>
          <p:nvPr/>
        </p:nvGrpSpPr>
        <p:grpSpPr>
          <a:xfrm>
            <a:off x="803307" y="1685635"/>
            <a:ext cx="6006618" cy="3773486"/>
            <a:chOff x="2814" y="4008"/>
            <a:chExt cx="14202" cy="8922"/>
          </a:xfrm>
        </p:grpSpPr>
        <p:sp>
          <p:nvSpPr>
            <p:cNvPr id="4" name="文本框 3"/>
            <p:cNvSpPr txBox="1"/>
            <p:nvPr/>
          </p:nvSpPr>
          <p:spPr>
            <a:xfrm>
              <a:off x="2814" y="4008"/>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D"/>
                  </a:solidFill>
                  <a:latin typeface="微软雅黑" panose="020B0503020204020204" pitchFamily="34" charset="-122"/>
                  <a:ea typeface="微软雅黑" panose="020B0503020204020204" pitchFamily="34" charset="-122"/>
                  <a:sym typeface="+mn-ea"/>
                </a:rPr>
                <a:t>静默活体检测</a:t>
              </a:r>
            </a:p>
          </p:txBody>
        </p:sp>
        <p:sp>
          <p:nvSpPr>
            <p:cNvPr id="29" name="副标题 2"/>
            <p:cNvSpPr txBox="1"/>
            <p:nvPr/>
          </p:nvSpPr>
          <p:spPr>
            <a:xfrm>
              <a:off x="2814" y="5321"/>
              <a:ext cx="14202" cy="7609"/>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a:solidFill>
                    <a:schemeClr val="tx1">
                      <a:lumMod val="75000"/>
                    </a:schemeClr>
                  </a:solidFill>
                  <a:sym typeface="+mn-ea"/>
                </a:rPr>
                <a:t>需用户配合，只需录制一段视频</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深度分析边缘、纹理、反射、色彩等信息</a:t>
              </a:r>
              <a:endParaRPr lang="en-US" altLang="zh-CN" sz="1332">
                <a:solidFill>
                  <a:schemeClr val="tx1">
                    <a:lumMod val="75000"/>
                  </a:schemeClr>
                </a:solidFill>
              </a:endParaRPr>
            </a:p>
            <a:p>
              <a:pPr defTabSz="811564">
                <a:defRPr/>
              </a:pPr>
              <a:r>
                <a:rPr lang="zh-CN" altLang="en-US" sz="1332">
                  <a:solidFill>
                    <a:schemeClr val="tx1">
                      <a:lumMod val="75000"/>
                    </a:schemeClr>
                  </a:solidFill>
                  <a:sym typeface="+mn-ea"/>
                </a:rPr>
                <a:t>可抵抗</a:t>
              </a:r>
              <a:r>
                <a:rPr lang="zh-CN" altLang="en-US" sz="1332" b="1">
                  <a:solidFill>
                    <a:schemeClr val="tx1"/>
                  </a:solidFill>
                  <a:sym typeface="+mn-ea"/>
                </a:rPr>
                <a:t>翻拍、视频、面具</a:t>
              </a:r>
              <a:r>
                <a:rPr lang="zh-CN" altLang="en-US" sz="1332">
                  <a:solidFill>
                    <a:schemeClr val="tx1">
                      <a:lumMod val="75000"/>
                    </a:schemeClr>
                  </a:solidFill>
                  <a:sym typeface="+mn-ea"/>
                </a:rPr>
                <a:t>等攻击。</a:t>
              </a:r>
              <a:endParaRPr lang="en-US" altLang="zh-CN" sz="1332" dirty="0">
                <a:solidFill>
                  <a:schemeClr val="tx1">
                    <a:lumMod val="75000"/>
                  </a:schemeClr>
                </a:solidFill>
              </a:endParaRPr>
            </a:p>
            <a:p>
              <a:pPr defTabSz="811564">
                <a:defRPr/>
              </a:pPr>
              <a:endParaRPr lang="zh-CN" altLang="en-US" sz="1332" b="1" dirty="0">
                <a:solidFill>
                  <a:schemeClr val="tx1">
                    <a:lumMod val="75000"/>
                  </a:schemeClr>
                </a:solidFill>
              </a:endParaRPr>
            </a:p>
            <a:p>
              <a:pPr defTabSz="811564">
                <a:defRPr/>
              </a:pPr>
              <a:r>
                <a:rPr lang="zh-CN" altLang="en-US" sz="1598" b="1" dirty="0">
                  <a:solidFill>
                    <a:srgbClr val="C88D01"/>
                  </a:solidFill>
                </a:rPr>
                <a:t>优势亮点</a:t>
              </a:r>
              <a:endParaRPr lang="en-US" altLang="zh-CN" sz="1332" b="1" dirty="0">
                <a:solidFill>
                  <a:srgbClr val="C88D01"/>
                </a:solidFill>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用性强：无需用户配合，适用于多语种、行动不便、非配合等场景；</a:t>
              </a:r>
              <a:endParaRPr lang="en-US" altLang="zh-CN" sz="1332">
                <a:solidFill>
                  <a:schemeClr val="tx1">
                    <a:lumMod val="75000"/>
                  </a:schemeClr>
                </a:solidFill>
                <a:latin typeface="Book Antiqua" panose="02040602050305030304" pitchFamily="18" charset="0"/>
              </a:endParaRPr>
            </a:p>
            <a:p>
              <a:pPr marL="152248" indent="-152248" defTabSz="811564">
                <a:buFont typeface="Arial" panose="020B0604020202020204" pitchFamily="34" charset="0"/>
                <a:buChar char="•"/>
                <a:defRPr/>
              </a:pPr>
              <a:r>
                <a:rPr lang="zh-CN" altLang="en-US" sz="1332">
                  <a:solidFill>
                    <a:schemeClr val="tx1">
                      <a:lumMod val="75000"/>
                    </a:schemeClr>
                  </a:solidFill>
                  <a:latin typeface="Book Antiqua" panose="02040602050305030304" pitchFamily="18" charset="0"/>
                  <a:sym typeface="+mn-ea"/>
                </a:rPr>
                <a:t>安全性：经过多轮优化，目前已经能够抵挡市面上各类欺诈攻击。</a:t>
              </a:r>
              <a:endParaRPr lang="zh-CN" altLang="en-US" sz="1332" dirty="0">
                <a:solidFill>
                  <a:schemeClr val="tx1">
                    <a:lumMod val="75000"/>
                  </a:schemeClr>
                </a:solidFill>
                <a:latin typeface="Book Antiqua" panose="02040602050305030304" pitchFamily="18" charset="0"/>
                <a:sym typeface="+mn-ea"/>
              </a:endParaRPr>
            </a:p>
          </p:txBody>
        </p:sp>
      </p:grpSp>
      <p:grpSp>
        <p:nvGrpSpPr>
          <p:cNvPr id="6" name="组合 5"/>
          <p:cNvGrpSpPr/>
          <p:nvPr/>
        </p:nvGrpSpPr>
        <p:grpSpPr>
          <a:xfrm>
            <a:off x="7797494" y="1567000"/>
            <a:ext cx="2089727" cy="3624188"/>
            <a:chOff x="18783" y="4784"/>
            <a:chExt cx="4685" cy="8124"/>
          </a:xfrm>
        </p:grpSpPr>
        <p:sp>
          <p:nvSpPr>
            <p:cNvPr id="5" name="矩形 4"/>
            <p:cNvSpPr/>
            <p:nvPr/>
          </p:nvSpPr>
          <p:spPr>
            <a:xfrm>
              <a:off x="18783" y="4784"/>
              <a:ext cx="4685" cy="8124"/>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5" name="图片 14"/>
            <p:cNvPicPr>
              <a:picLocks noChangeAspect="1"/>
            </p:cNvPicPr>
            <p:nvPr/>
          </p:nvPicPr>
          <p:blipFill rotWithShape="1">
            <a:blip r:embed="rId4"/>
            <a:srcRect t="2924"/>
            <a:stretch>
              <a:fillRect/>
            </a:stretch>
          </p:blipFill>
          <p:spPr>
            <a:xfrm>
              <a:off x="18972" y="5119"/>
              <a:ext cx="4307" cy="7453"/>
            </a:xfrm>
            <a:prstGeom prst="rect">
              <a:avLst/>
            </a:prstGeom>
          </p:spPr>
        </p:pic>
      </p:grpSp>
    </p:spTree>
    <p:extLst>
      <p:ext uri="{BB962C8B-B14F-4D97-AF65-F5344CB8AC3E}">
        <p14:creationId xmlns:p14="http://schemas.microsoft.com/office/powerpoint/2010/main" val="205047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3649564" cy="461429"/>
            <a:chOff x="1886" y="1146"/>
            <a:chExt cx="8629" cy="1091"/>
          </a:xfrm>
        </p:grpSpPr>
        <p:sp>
          <p:nvSpPr>
            <p:cNvPr id="9" name="文本框 8"/>
            <p:cNvSpPr txBox="1"/>
            <p:nvPr userDrawn="1"/>
          </p:nvSpPr>
          <p:spPr>
            <a:xfrm>
              <a:off x="1986" y="1146"/>
              <a:ext cx="8529"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1. </a:t>
              </a:r>
              <a:r>
                <a:rPr lang="zh-CN" altLang="en-US" sz="2398" dirty="0">
                  <a:solidFill>
                    <a:schemeClr val="tx1"/>
                  </a:solidFill>
                  <a:sym typeface="+mn-lt"/>
                </a:rPr>
                <a:t>保险远程身份核身系统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sp>
        <p:nvSpPr>
          <p:cNvPr id="4" name="文本框 3"/>
          <p:cNvSpPr txBox="1"/>
          <p:nvPr/>
        </p:nvSpPr>
        <p:spPr>
          <a:xfrm>
            <a:off x="803307" y="1675908"/>
            <a:ext cx="3708066" cy="369075"/>
          </a:xfrm>
          <a:prstGeom prst="rect">
            <a:avLst/>
          </a:prstGeom>
          <a:noFill/>
        </p:spPr>
        <p:txBody>
          <a:bodyPr wrap="none" rtlCol="0" anchor="t">
            <a:spAutoFit/>
          </a:bodyPr>
          <a:lstStyle/>
          <a:p>
            <a:pPr defTabSz="913486">
              <a:lnSpc>
                <a:spcPct val="90000"/>
              </a:lnSpc>
              <a:spcBef>
                <a:spcPct val="0"/>
              </a:spcBef>
              <a:defRPr/>
            </a:pP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案例：智慧社保 </a:t>
            </a:r>
            <a:r>
              <a:rPr kumimoji="1" lang="en-US" altLang="zh-CN"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a:t>
            </a:r>
            <a:r>
              <a:rPr kumimoji="1" lang="zh-CN" altLang="en-US" sz="1998" b="1" kern="0" dirty="0">
                <a:solidFill>
                  <a:srgbClr val="DDC84D"/>
                </a:solidFill>
                <a:latin typeface="微软雅黑" panose="020B0503020204020204" pitchFamily="34" charset="-122"/>
                <a:ea typeface="微软雅黑" panose="020B0503020204020204" pitchFamily="34" charset="-122"/>
                <a:cs typeface="微软雅黑" panose="020B0503020204020204" pitchFamily="34" charset="-122"/>
                <a:sym typeface="Calibri Light" panose="020F0302020204030204"/>
              </a:rPr>
              <a:t>资格认证系统</a:t>
            </a:r>
          </a:p>
        </p:txBody>
      </p:sp>
      <p:grpSp>
        <p:nvGrpSpPr>
          <p:cNvPr id="6" name="组合 5"/>
          <p:cNvGrpSpPr/>
          <p:nvPr/>
        </p:nvGrpSpPr>
        <p:grpSpPr>
          <a:xfrm>
            <a:off x="1635657" y="2254069"/>
            <a:ext cx="2459406" cy="3578087"/>
            <a:chOff x="3046" y="5329"/>
            <a:chExt cx="5815" cy="8460"/>
          </a:xfrm>
        </p:grpSpPr>
        <p:sp>
          <p:nvSpPr>
            <p:cNvPr id="5" name="矩形 4"/>
            <p:cNvSpPr/>
            <p:nvPr/>
          </p:nvSpPr>
          <p:spPr>
            <a:xfrm>
              <a:off x="3046" y="5329"/>
              <a:ext cx="5815" cy="8460"/>
            </a:xfrm>
            <a:prstGeom prst="rect">
              <a:avLst/>
            </a:prstGeom>
            <a:noFill/>
            <a:ln w="6350">
              <a:solidFill>
                <a:srgbClr val="DDC84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 y="5683"/>
              <a:ext cx="5814" cy="7751"/>
            </a:xfrm>
            <a:prstGeom prst="rect">
              <a:avLst/>
            </a:prstGeom>
          </p:spPr>
        </p:pic>
      </p:grpSp>
      <p:sp>
        <p:nvSpPr>
          <p:cNvPr id="29" name="副标题 2"/>
          <p:cNvSpPr txBox="1"/>
          <p:nvPr/>
        </p:nvSpPr>
        <p:spPr>
          <a:xfrm>
            <a:off x="5392648" y="1676119"/>
            <a:ext cx="5614551" cy="1023096"/>
          </a:xfrm>
          <a:prstGeom prst="rect">
            <a:avLst/>
          </a:prstGeom>
          <a:ln>
            <a:solidFill>
              <a:sysClr val="windowText" lastClr="000000"/>
            </a:solidFill>
          </a:ln>
        </p:spPr>
        <p:txBody>
          <a:bodyPr vert="horz" lIns="60904" tIns="30452" rIns="60904" bIns="30452" rtlCol="0">
            <a:normAutofit/>
          </a:bodyPr>
          <a:lstStyle>
            <a:lvl1pPr marL="0" marR="0" indent="0" algn="l" defTabSz="1218565" rtl="0" eaLnBrk="1" fontAlgn="auto" latinLnBrk="0" hangingPunct="1">
              <a:lnSpc>
                <a:spcPct val="150000"/>
              </a:lnSpc>
              <a:spcBef>
                <a:spcPts val="0"/>
              </a:spcBef>
              <a:spcAft>
                <a:spcPts val="0"/>
              </a:spcAft>
              <a:buClrTx/>
              <a:buSzTx/>
              <a:buFont typeface="Arial" panose="020B0604020202020204"/>
              <a:buNone/>
              <a:defRPr sz="1335" kern="1200">
                <a:solidFill>
                  <a:srgbClr val="404040"/>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defTabSz="1371600" rtl="0" eaLnBrk="1" latinLnBrk="0" hangingPunct="1">
              <a:lnSpc>
                <a:spcPct val="90000"/>
              </a:lnSpc>
              <a:spcBef>
                <a:spcPts val="750"/>
              </a:spcBef>
              <a:buFont typeface="Arial" panose="020B0604020202020204" pitchFamily="34" charset="0"/>
              <a:buNone/>
              <a:defRPr sz="2665" kern="1200">
                <a:solidFill>
                  <a:schemeClr val="tx1"/>
                </a:solidFill>
                <a:latin typeface="+mn-lt"/>
                <a:ea typeface="+mn-ea"/>
                <a:cs typeface="+mn-cs"/>
              </a:defRPr>
            </a:lvl2pPr>
            <a:lvl3pPr marL="1219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3pPr>
            <a:lvl4pPr marL="1828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4pPr>
            <a:lvl5pPr marL="24384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5pPr>
            <a:lvl6pPr marL="30480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6pPr>
            <a:lvl7pPr marL="36576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7pPr>
            <a:lvl8pPr marL="42672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8pPr>
            <a:lvl9pPr marL="4876800" indent="0" algn="ctr" defTabSz="1371600" rtl="0" eaLnBrk="1" latinLnBrk="0" hangingPunct="1">
              <a:lnSpc>
                <a:spcPct val="90000"/>
              </a:lnSpc>
              <a:spcBef>
                <a:spcPts val="750"/>
              </a:spcBef>
              <a:buFont typeface="Arial" panose="020B0604020202020204" pitchFamily="34" charset="0"/>
              <a:buNone/>
              <a:defRPr sz="2135" kern="1200">
                <a:solidFill>
                  <a:schemeClr val="tx1"/>
                </a:solidFill>
                <a:latin typeface="+mn-lt"/>
                <a:ea typeface="+mn-ea"/>
                <a:cs typeface="+mn-cs"/>
              </a:defRPr>
            </a:lvl9pPr>
          </a:lstStyle>
          <a:p>
            <a:pPr defTabSz="811564">
              <a:defRPr/>
            </a:pPr>
            <a:r>
              <a:rPr lang="zh-CN" altLang="en-US" sz="1332" dirty="0">
                <a:solidFill>
                  <a:schemeClr val="tx1">
                    <a:lumMod val="75000"/>
                  </a:schemeClr>
                </a:solidFill>
                <a:sym typeface="+mn-ea"/>
              </a:rPr>
              <a:t>通过用户的一段自拍视频与另外一张照片（可来源于身份证或事先留存自拍照）之间的</a:t>
            </a:r>
            <a:r>
              <a:rPr lang="en-US" altLang="zh-CN" sz="1332" dirty="0">
                <a:solidFill>
                  <a:schemeClr val="tx1">
                    <a:lumMod val="75000"/>
                  </a:schemeClr>
                </a:solidFill>
                <a:sym typeface="+mn-ea"/>
              </a:rPr>
              <a:t>1:1</a:t>
            </a:r>
            <a:r>
              <a:rPr lang="zh-CN" altLang="en-US" sz="1332" dirty="0">
                <a:solidFill>
                  <a:schemeClr val="tx1">
                    <a:lumMod val="75000"/>
                  </a:schemeClr>
                </a:solidFill>
                <a:sym typeface="+mn-ea"/>
              </a:rPr>
              <a:t>人脸验证来确认用户身份从而进行社保领取资格认证的技术手段，该产品在山东省人社局率先实现产品落地。</a:t>
            </a:r>
            <a:endParaRPr lang="zh-CN" altLang="en-US" sz="1332" dirty="0">
              <a:solidFill>
                <a:schemeClr val="tx1">
                  <a:lumMod val="75000"/>
                </a:schemeClr>
              </a:solidFill>
              <a:latin typeface="Book Antiqua" panose="02040602050305030304" pitchFamily="18" charset="0"/>
              <a:sym typeface="+mn-ea"/>
            </a:endParaRPr>
          </a:p>
        </p:txBody>
      </p:sp>
      <p:sp>
        <p:nvSpPr>
          <p:cNvPr id="30" name="矩形 29"/>
          <p:cNvSpPr/>
          <p:nvPr/>
        </p:nvSpPr>
        <p:spPr>
          <a:xfrm>
            <a:off x="5467086" y="2753986"/>
            <a:ext cx="479616" cy="24108"/>
          </a:xfrm>
          <a:prstGeom prst="rect">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17" name="00486554cb3ce46864b53b43505ac2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467085" y="3127866"/>
            <a:ext cx="5539691" cy="2704289"/>
          </a:xfrm>
          <a:prstGeom prst="rect">
            <a:avLst/>
          </a:prstGeom>
          <a:noFill/>
          <a:ln w="12700" cap="flat">
            <a:solidFill>
              <a:srgbClr val="DDC84D"/>
            </a:solidFill>
            <a:prstDash val="solid"/>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5768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1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userDrawn="1"/>
        </p:nvGrpSpPr>
        <p:grpSpPr>
          <a:xfrm>
            <a:off x="803307" y="413106"/>
            <a:ext cx="4272980" cy="461429"/>
            <a:chOff x="1886" y="1146"/>
            <a:chExt cx="10103" cy="1091"/>
          </a:xfrm>
        </p:grpSpPr>
        <p:sp>
          <p:nvSpPr>
            <p:cNvPr id="9" name="文本框 8"/>
            <p:cNvSpPr txBox="1"/>
            <p:nvPr userDrawn="1"/>
          </p:nvSpPr>
          <p:spPr>
            <a:xfrm>
              <a:off x="1986" y="1146"/>
              <a:ext cx="10003"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微信视频理赔系统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4" name="组合 3"/>
          <p:cNvGrpSpPr/>
          <p:nvPr/>
        </p:nvGrpSpPr>
        <p:grpSpPr>
          <a:xfrm>
            <a:off x="910735" y="1254023"/>
            <a:ext cx="10370531" cy="4963644"/>
            <a:chOff x="2921" y="2942"/>
            <a:chExt cx="24520" cy="11736"/>
          </a:xfrm>
        </p:grpSpPr>
        <p:grpSp>
          <p:nvGrpSpPr>
            <p:cNvPr id="10" name="组合 9"/>
            <p:cNvGrpSpPr/>
            <p:nvPr/>
          </p:nvGrpSpPr>
          <p:grpSpPr>
            <a:xfrm>
              <a:off x="2921" y="2942"/>
              <a:ext cx="7816" cy="11704"/>
              <a:chOff x="1887" y="2996"/>
              <a:chExt cx="7816" cy="11704"/>
            </a:xfrm>
          </p:grpSpPr>
          <p:pic>
            <p:nvPicPr>
              <p:cNvPr id="15" name="图片 14"/>
              <p:cNvPicPr>
                <a:picLocks noChangeAspect="1"/>
              </p:cNvPicPr>
              <p:nvPr/>
            </p:nvPicPr>
            <p:blipFill>
              <a:blip r:embed="rId4"/>
              <a:stretch>
                <a:fillRect/>
              </a:stretch>
            </p:blipFill>
            <p:spPr>
              <a:xfrm>
                <a:off x="1887" y="2996"/>
                <a:ext cx="7816" cy="647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5"/>
              <a:stretch>
                <a:fillRect/>
              </a:stretch>
            </p:blipFill>
            <p:spPr>
              <a:xfrm>
                <a:off x="1887" y="9804"/>
                <a:ext cx="7816" cy="4896"/>
              </a:xfrm>
              <a:prstGeom prst="rect">
                <a:avLst/>
              </a:prstGeom>
              <a:ln>
                <a:noFill/>
              </a:ln>
              <a:effectLst>
                <a:outerShdw blurRad="292100" dist="139700" dir="2700000" algn="tl" rotWithShape="0">
                  <a:srgbClr val="333333">
                    <a:alpha val="65000"/>
                  </a:srgbClr>
                </a:outerShdw>
              </a:effectLst>
            </p:spPr>
          </p:pic>
        </p:grpSp>
        <p:cxnSp>
          <p:nvCxnSpPr>
            <p:cNvPr id="7" name="直接连接符 6"/>
            <p:cNvCxnSpPr/>
            <p:nvPr/>
          </p:nvCxnSpPr>
          <p:spPr>
            <a:xfrm>
              <a:off x="12796" y="2942"/>
              <a:ext cx="0" cy="11736"/>
            </a:xfrm>
            <a:prstGeom prst="line">
              <a:avLst/>
            </a:prstGeom>
            <a:ln w="6350">
              <a:solidFill>
                <a:schemeClr val="bg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p:cNvPicPr>
            <p:nvPr/>
          </p:nvPicPr>
          <p:blipFill>
            <a:blip r:embed="rId6"/>
            <a:stretch>
              <a:fillRect/>
            </a:stretch>
          </p:blipFill>
          <p:spPr>
            <a:xfrm>
              <a:off x="14855" y="2942"/>
              <a:ext cx="12586" cy="11703"/>
            </a:xfrm>
            <a:prstGeom prst="rect">
              <a:avLst/>
            </a:prstGeom>
          </p:spPr>
        </p:pic>
      </p:grpSp>
    </p:spTree>
    <p:extLst>
      <p:ext uri="{BB962C8B-B14F-4D97-AF65-F5344CB8AC3E}">
        <p14:creationId xmlns:p14="http://schemas.microsoft.com/office/powerpoint/2010/main" val="2830505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userDrawn="1"/>
        </p:nvGrpSpPr>
        <p:grpSpPr>
          <a:xfrm>
            <a:off x="803308" y="413106"/>
            <a:ext cx="3657176" cy="461429"/>
            <a:chOff x="1886" y="1146"/>
            <a:chExt cx="8647" cy="1091"/>
          </a:xfrm>
        </p:grpSpPr>
        <p:sp>
          <p:nvSpPr>
            <p:cNvPr id="9" name="文本框 8"/>
            <p:cNvSpPr txBox="1"/>
            <p:nvPr userDrawn="1"/>
          </p:nvSpPr>
          <p:spPr>
            <a:xfrm>
              <a:off x="1986" y="1146"/>
              <a:ext cx="8547" cy="1091"/>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车险图片定损</a:t>
              </a:r>
            </a:p>
          </p:txBody>
        </p:sp>
        <p:cxnSp>
          <p:nvCxnSpPr>
            <p:cNvPr id="11" name="直接连接符 11"/>
            <p:cNvCxnSpPr/>
            <p:nvPr userDrawn="1"/>
          </p:nvCxnSpPr>
          <p:spPr>
            <a:xfrm>
              <a:off x="1886" y="1251"/>
              <a:ext cx="0" cy="796"/>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grpSp>
      <p:pic>
        <p:nvPicPr>
          <p:cNvPr id="2" name="图片 1" descr="腾讯云Logo+slogan w-03.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grpSp>
        <p:nvGrpSpPr>
          <p:cNvPr id="6" name="组合 5"/>
          <p:cNvGrpSpPr/>
          <p:nvPr/>
        </p:nvGrpSpPr>
        <p:grpSpPr>
          <a:xfrm>
            <a:off x="803307" y="1559809"/>
            <a:ext cx="10683508" cy="4454422"/>
            <a:chOff x="1886" y="4494"/>
            <a:chExt cx="25260" cy="10532"/>
          </a:xfrm>
        </p:grpSpPr>
        <p:sp>
          <p:nvSpPr>
            <p:cNvPr id="4" name="文本框 3"/>
            <p:cNvSpPr txBox="1"/>
            <p:nvPr/>
          </p:nvSpPr>
          <p:spPr>
            <a:xfrm>
              <a:off x="1886" y="4494"/>
              <a:ext cx="4075" cy="873"/>
            </a:xfrm>
            <a:prstGeom prst="rect">
              <a:avLst/>
            </a:prstGeom>
            <a:noFill/>
          </p:spPr>
          <p:txBody>
            <a:bodyPr wrap="none" rtlCol="0" anchor="t">
              <a:spAutoFit/>
            </a:bodyPr>
            <a:lstStyle/>
            <a:p>
              <a:pPr defTabSz="913486">
                <a:lnSpc>
                  <a:spcPct val="90000"/>
                </a:lnSpc>
                <a:spcBef>
                  <a:spcPct val="0"/>
                </a:spcBef>
                <a:defRPr/>
              </a:pPr>
              <a:r>
                <a:rPr kumimoji="1" lang="zh-CN" altLang="en-US" sz="1998" b="1" dirty="0">
                  <a:solidFill>
                    <a:srgbClr val="DDC846"/>
                  </a:solidFill>
                  <a:latin typeface="微软雅黑" panose="020B0503020204020204" pitchFamily="34" charset="-122"/>
                  <a:ea typeface="微软雅黑" panose="020B0503020204020204" pitchFamily="34" charset="-122"/>
                  <a:sym typeface="Helvetica" panose="020B0604020202030204"/>
                </a:rPr>
                <a:t>车险智能定损</a:t>
              </a:r>
              <a:endParaRPr kumimoji="1" lang="zh-CN" altLang="en-US" sz="1998" b="1" kern="0" dirty="0">
                <a:solidFill>
                  <a:srgbClr val="DDC846"/>
                </a:solidFill>
                <a:latin typeface="微软雅黑" panose="020B0503020204020204" pitchFamily="34" charset="-122"/>
                <a:ea typeface="微软雅黑" panose="020B0503020204020204" pitchFamily="34" charset="-122"/>
                <a:cs typeface="微软雅黑" panose="020B0503020204020204" pitchFamily="34" charset="-122"/>
                <a:sym typeface="Helvetica" panose="020B0604020202030204"/>
              </a:endParaRPr>
            </a:p>
          </p:txBody>
        </p:sp>
        <p:sp>
          <p:nvSpPr>
            <p:cNvPr id="24" name="标题 1"/>
            <p:cNvSpPr txBox="1"/>
            <p:nvPr/>
          </p:nvSpPr>
          <p:spPr>
            <a:xfrm>
              <a:off x="1886" y="5795"/>
              <a:ext cx="5864" cy="1132"/>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598" b="1" dirty="0">
                  <a:solidFill>
                    <a:srgbClr val="C88D01"/>
                  </a:solidFill>
                  <a:latin typeface="微软雅黑" panose="020B0503020204020204" pitchFamily="34" charset="-122"/>
                  <a:ea typeface="微软雅黑" panose="020B0503020204020204" pitchFamily="34" charset="-122"/>
                  <a:sym typeface="Helvetica" panose="020B0604020202030204"/>
                </a:rPr>
                <a:t>受损部件定位</a:t>
              </a:r>
            </a:p>
          </p:txBody>
        </p:sp>
        <p:sp>
          <p:nvSpPr>
            <p:cNvPr id="26" name="内容占位符 5"/>
            <p:cNvSpPr txBox="1"/>
            <p:nvPr/>
          </p:nvSpPr>
          <p:spPr>
            <a:xfrm>
              <a:off x="1886" y="7015"/>
              <a:ext cx="12727" cy="8011"/>
            </a:xfrm>
            <a:prstGeom prst="rect">
              <a:avLst/>
            </a:prstGeom>
          </p:spPr>
          <p:txBody>
            <a:bodyPr vert="horz" lIns="60904" tIns="30452" rIns="60904" bIns="30452" rtlCol="0">
              <a:no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28371" indent="-228371" defTabSz="913486">
                <a:spcBef>
                  <a:spcPts val="999"/>
                </a:spcBef>
                <a:defRPr/>
              </a:pPr>
              <a:r>
                <a:rPr lang="zh-CN" altLang="en-US" sz="1332" b="1">
                  <a:latin typeface="微软雅黑" panose="020B0503020204020204" pitchFamily="34" charset="-122"/>
                  <a:ea typeface="微软雅黑" panose="020B0503020204020204" pitchFamily="34" charset="-122"/>
                </a:rPr>
                <a:t>识别要求：</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自动定位损伤所在区域</a:t>
              </a:r>
            </a:p>
            <a:p>
              <a:pPr marL="304495"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判断损伤所属部位与部件</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228371" indent="-228371" defTabSz="913486">
                <a:lnSpc>
                  <a:spcPct val="100000"/>
                </a:lnSpc>
                <a:spcBef>
                  <a:spcPts val="999"/>
                </a:spcBef>
                <a:defRPr/>
              </a:pPr>
              <a:endParaRPr lang="zh-CN" altLang="en-US" sz="1332" b="1">
                <a:solidFill>
                  <a:sysClr val="window" lastClr="FFFFFF"/>
                </a:solidFill>
                <a:latin typeface="微软雅黑" panose="020B0503020204020204" pitchFamily="34" charset="-122"/>
                <a:ea typeface="微软雅黑" panose="020B0503020204020204" pitchFamily="34" charset="-122"/>
              </a:endParaRPr>
            </a:p>
            <a:p>
              <a:pPr marL="228371" indent="-228371" defTabSz="913486">
                <a:lnSpc>
                  <a:spcPct val="150000"/>
                </a:lnSpc>
                <a:spcBef>
                  <a:spcPts val="999"/>
                </a:spcBef>
                <a:defRPr/>
              </a:pPr>
              <a:r>
                <a:rPr lang="zh-CN" altLang="en-US" sz="1332" b="1">
                  <a:solidFill>
                    <a:sysClr val="window" lastClr="FFFFFF"/>
                  </a:solidFill>
                  <a:latin typeface="微软雅黑" panose="020B0503020204020204" pitchFamily="34" charset="-122"/>
                  <a:ea typeface="微软雅黑" panose="020B0503020204020204" pitchFamily="34" charset="-122"/>
                </a:rPr>
                <a:t>现有</a:t>
              </a:r>
              <a:r>
                <a:rPr lang="zh-CN" altLang="zh-CN" sz="1332" b="1">
                  <a:solidFill>
                    <a:sysClr val="window" lastClr="FFFFFF"/>
                  </a:solidFill>
                  <a:latin typeface="微软雅黑" panose="020B0503020204020204" pitchFamily="34" charset="-122"/>
                  <a:ea typeface="微软雅黑" panose="020B0503020204020204" pitchFamily="34" charset="-122"/>
                </a:rPr>
                <a:t>能力：</a:t>
              </a:r>
            </a:p>
            <a:p>
              <a:pPr marL="304495" lvl="1" indent="-304495" defTabSz="913486">
                <a:lnSpc>
                  <a:spcPct val="15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模型：</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利用大规模机器学习、图片预分类、目标识别等技术，有效对车损图片进行损伤检测及定位；</a:t>
              </a:r>
            </a:p>
            <a:p>
              <a:pPr marL="0" lvl="1" indent="-304495" defTabSz="913486">
                <a:lnSpc>
                  <a:spcPct val="100000"/>
                </a:lnSpc>
                <a:spcBef>
                  <a:spcPts val="999"/>
                </a:spcBef>
                <a:buFont typeface="Arial" panose="020B0604020202020204" pitchFamily="34" charset="0"/>
                <a:buAutoNum type="arabicPeriod"/>
                <a:defRPr/>
              </a:pPr>
              <a:r>
                <a:rPr lang="zh-CN" altLang="en-US" sz="1332">
                  <a:solidFill>
                    <a:schemeClr val="tx1">
                      <a:lumMod val="75000"/>
                    </a:schemeClr>
                  </a:solidFill>
                  <a:latin typeface="微软雅黑" panose="020B0503020204020204" pitchFamily="34" charset="-122"/>
                  <a:ea typeface="微软雅黑" panose="020B0503020204020204" pitchFamily="34" charset="-122"/>
                  <a:sym typeface="+mn-ea"/>
                </a:rPr>
                <a:t>效果：</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有损伤的图片测试集上，损伤</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部件的识别准确率达到</a:t>
              </a:r>
            </a:p>
            <a:p>
              <a:pPr marL="0" lvl="1" indent="0" defTabSz="913486">
                <a:lnSpc>
                  <a:spcPct val="100000"/>
                </a:lnSpc>
                <a:spcBef>
                  <a:spcPts val="999"/>
                </a:spcBef>
                <a:buNone/>
                <a:defRPr/>
              </a:pP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      </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89.8%</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F-score</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值</a:t>
              </a:r>
              <a:r>
                <a:rPr lang="en-US" altLang="zh-CN" sz="1332">
                  <a:solidFill>
                    <a:schemeClr val="tx1">
                      <a:lumMod val="75000"/>
                    </a:schemeClr>
                  </a:solidFill>
                  <a:latin typeface="微软雅黑" panose="020B0503020204020204" pitchFamily="34" charset="-122"/>
                  <a:ea typeface="微软雅黑" panose="020B0503020204020204" pitchFamily="34" charset="-122"/>
                  <a:sym typeface="+mn-ea"/>
                </a:rPr>
                <a:t>94.5%</a:t>
              </a:r>
              <a:r>
                <a:rPr lang="zh-CN" altLang="zh-CN" sz="1332">
                  <a:solidFill>
                    <a:schemeClr val="tx1">
                      <a:lumMod val="75000"/>
                    </a:schemeClr>
                  </a:solidFill>
                  <a:latin typeface="微软雅黑" panose="020B0503020204020204" pitchFamily="34" charset="-122"/>
                  <a:ea typeface="微软雅黑" panose="020B0503020204020204" pitchFamily="34" charset="-122"/>
                  <a:sym typeface="+mn-ea"/>
                </a:rPr>
                <a:t>，并可有效过滤掉非定损相关图片。</a:t>
              </a:r>
              <a:endParaRPr lang="en-US" altLang="zh-CN" sz="1332">
                <a:solidFill>
                  <a:schemeClr val="tx1">
                    <a:lumMod val="75000"/>
                  </a:schemeClr>
                </a:solidFill>
                <a:latin typeface="微软雅黑" panose="020B0503020204020204" pitchFamily="34" charset="-122"/>
                <a:ea typeface="微软雅黑" panose="020B0503020204020204" pitchFamily="34" charset="-122"/>
              </a:endParaRPr>
            </a:p>
            <a:p>
              <a:pPr marL="0" indent="0" defTabSz="913486">
                <a:lnSpc>
                  <a:spcPct val="100000"/>
                </a:lnSpc>
                <a:spcBef>
                  <a:spcPts val="999"/>
                </a:spcBef>
                <a:buNone/>
                <a:defRPr/>
              </a:pPr>
              <a:endParaRPr lang="en-US" altLang="zh-CN" sz="1332"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7155" y="6365"/>
              <a:ext cx="9991" cy="7675"/>
            </a:xfrm>
            <a:prstGeom prst="rect">
              <a:avLst/>
            </a:prstGeom>
            <a:noFill/>
            <a:ln w="6350">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pic>
          <p:nvPicPr>
            <p:cNvPr id="27" name="图片 26"/>
            <p:cNvPicPr>
              <a:picLocks noChangeAspect="1"/>
            </p:cNvPicPr>
            <p:nvPr/>
          </p:nvPicPr>
          <p:blipFill>
            <a:blip r:embed="rId3"/>
            <a:stretch>
              <a:fillRect/>
            </a:stretch>
          </p:blipFill>
          <p:spPr>
            <a:xfrm>
              <a:off x="17217" y="6927"/>
              <a:ext cx="9792" cy="6551"/>
            </a:xfrm>
            <a:prstGeom prst="rect">
              <a:avLst/>
            </a:prstGeom>
          </p:spPr>
        </p:pic>
      </p:grpSp>
      <p:pic>
        <p:nvPicPr>
          <p:cNvPr id="20"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9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5" y="485099"/>
            <a:ext cx="3648756"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2. </a:t>
            </a:r>
            <a:r>
              <a:rPr lang="zh-CN" altLang="en-US" sz="2398" dirty="0">
                <a:solidFill>
                  <a:schemeClr val="tx1"/>
                </a:solidFill>
                <a:sym typeface="+mn-lt"/>
              </a:rPr>
              <a:t>理赔通 </a:t>
            </a:r>
            <a:r>
              <a:rPr lang="en-US" altLang="zh-CN" sz="2398" dirty="0">
                <a:solidFill>
                  <a:schemeClr val="tx1"/>
                </a:solidFill>
                <a:sym typeface="+mn-lt"/>
              </a:rPr>
              <a:t>– </a:t>
            </a:r>
            <a:r>
              <a:rPr lang="zh-CN" altLang="en-US" sz="2398" dirty="0">
                <a:solidFill>
                  <a:schemeClr val="tx1"/>
                </a:solidFill>
                <a:sym typeface="+mn-lt"/>
              </a:rPr>
              <a:t>车险图片定损</a:t>
            </a:r>
          </a:p>
        </p:txBody>
      </p:sp>
      <p:grpSp>
        <p:nvGrpSpPr>
          <p:cNvPr id="4" name="组合 3"/>
          <p:cNvGrpSpPr/>
          <p:nvPr/>
        </p:nvGrpSpPr>
        <p:grpSpPr>
          <a:xfrm>
            <a:off x="1198758" y="1721796"/>
            <a:ext cx="9794061" cy="4481068"/>
            <a:chOff x="2147" y="4071"/>
            <a:chExt cx="23157" cy="10595"/>
          </a:xfrm>
        </p:grpSpPr>
        <p:sp>
          <p:nvSpPr>
            <p:cNvPr id="19" name="内容占位符 5"/>
            <p:cNvSpPr txBox="1"/>
            <p:nvPr/>
          </p:nvSpPr>
          <p:spPr>
            <a:xfrm>
              <a:off x="2147" y="6747"/>
              <a:ext cx="11547" cy="7919"/>
            </a:xfrm>
            <a:prstGeom prst="rect">
              <a:avLst/>
            </a:prstGeom>
          </p:spPr>
          <p:txBody>
            <a:bodyPr vert="horz" lIns="60904" tIns="30452" rIns="60904" bIns="30452"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识别要求：</a:t>
              </a:r>
              <a:endParaRPr lang="zh-CN" altLang="en-US" sz="1598"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识别损伤程度（无损伤、轻、重、严重）</a:t>
              </a:r>
            </a:p>
            <a:p>
              <a:pPr marL="0" lvl="1" indent="-304495">
                <a:buAutoNum type="arabicPeriod"/>
              </a:pPr>
              <a:r>
                <a:rPr lang="zh-CN" altLang="en-US" sz="1598"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识别维修方案（修、换、外修）</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endParaRPr lang="en-US" altLang="zh-CN"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r>
                <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rPr>
                <a:t>现有</a:t>
              </a:r>
              <a:r>
                <a:rPr lang="zh-CN" altLang="zh-CN" sz="1332" b="1" dirty="0">
                  <a:solidFill>
                    <a:prstClr val="white"/>
                  </a:solidFill>
                  <a:latin typeface="微软雅黑" panose="020B0503020204020204" pitchFamily="34" charset="-122"/>
                  <a:ea typeface="微软雅黑" panose="020B0503020204020204" pitchFamily="34" charset="-122"/>
                  <a:sym typeface="Helvetica" panose="020B0604020202030204"/>
                </a:rPr>
                <a:t>能力：</a:t>
              </a:r>
            </a:p>
            <a:p>
              <a:pPr marL="304495" indent="-304495">
                <a:buAutoNum type="arabicPeriod"/>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模型：支持多种程度识别模型</a:t>
              </a:r>
              <a:r>
                <a:rPr lang="zh-CN"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支持对维修方案的判断；</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添加各种规则来整合各个模型的输出；对于模型检测</a:t>
              </a:r>
            </a:p>
            <a:p>
              <a:pPr marL="0" lvl="2" indent="0">
                <a:buNone/>
              </a:pP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不足的场景，利用规则进行一定程度的弥补</a:t>
              </a:r>
            </a:p>
            <a:p>
              <a:pPr marL="0" lvl="2" indent="0">
                <a:buNone/>
              </a:pPr>
              <a:endPar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marL="0" lvl="2" indent="0">
                <a:buNone/>
              </a:pP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2.  </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效果：平均</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F1</a:t>
              </a:r>
              <a:r>
                <a:rPr lang="zh-CN" altLang="en-US"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达到</a:t>
              </a:r>
              <a:r>
                <a:rPr lang="en-US" altLang="zh-CN" sz="1332"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0.84</a:t>
              </a:r>
              <a:endParaRPr lang="en-US" altLang="zh-CN" sz="1332"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a:p>
              <a:pPr marL="304495" indent="-304495">
                <a:buAutoNum type="arabicPeriod"/>
              </a:pPr>
              <a:endParaRPr lang="zh-CN" altLang="en-US" sz="1332" b="1" dirty="0">
                <a:solidFill>
                  <a:prstClr val="white"/>
                </a:solidFill>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2147" y="4071"/>
              <a:ext cx="23157" cy="9130"/>
              <a:chOff x="2147" y="4071"/>
              <a:chExt cx="23157" cy="9130"/>
            </a:xfrm>
          </p:grpSpPr>
          <p:sp>
            <p:nvSpPr>
              <p:cNvPr id="17" name="标题 1"/>
              <p:cNvSpPr txBox="1"/>
              <p:nvPr/>
            </p:nvSpPr>
            <p:spPr>
              <a:xfrm>
                <a:off x="2147" y="5216"/>
                <a:ext cx="6516" cy="879"/>
              </a:xfrm>
              <a:prstGeom prst="rect">
                <a:avLst/>
              </a:prstGeom>
            </p:spPr>
            <p:txBody>
              <a:bodyPr vert="horz" lIns="60904" tIns="30452" rIns="60904" bIns="30452"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371" indent="-228371">
                  <a:buFont typeface="Wingdings" panose="05000000000000000000" charset="0"/>
                  <a:buChar char="l"/>
                </a:pPr>
                <a:r>
                  <a:rPr kumimoji="1" lang="zh-CN" altLang="en-US" sz="1332" b="1" dirty="0">
                    <a:solidFill>
                      <a:srgbClr val="C98D01"/>
                    </a:solidFill>
                    <a:latin typeface="微软雅黑" panose="020B0503020204020204" pitchFamily="34" charset="-122"/>
                    <a:ea typeface="微软雅黑" panose="020B0503020204020204" pitchFamily="34" charset="-122"/>
                    <a:sym typeface="Helvetica" panose="020B0604020202030204"/>
                  </a:rPr>
                  <a:t>受损程度识别</a:t>
                </a:r>
              </a:p>
            </p:txBody>
          </p:sp>
          <p:sp>
            <p:nvSpPr>
              <p:cNvPr id="18" name="标题 1"/>
              <p:cNvSpPr txBox="1"/>
              <p:nvPr/>
            </p:nvSpPr>
            <p:spPr>
              <a:xfrm>
                <a:off x="2147" y="4071"/>
                <a:ext cx="5442" cy="879"/>
              </a:xfrm>
              <a:prstGeom prst="rect">
                <a:avLst/>
              </a:prstGeom>
            </p:spPr>
            <p:txBody>
              <a:bodyPr vert="horz" lIns="60904" tIns="30452" rIns="60904" bIns="3045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1998" b="1" dirty="0">
                    <a:solidFill>
                      <a:srgbClr val="DDC84D"/>
                    </a:solidFill>
                    <a:latin typeface="微软雅黑" panose="020B0503020204020204" pitchFamily="34" charset="-122"/>
                    <a:ea typeface="微软雅黑" panose="020B0503020204020204" pitchFamily="34" charset="-122"/>
                    <a:sym typeface="Helvetica" panose="020B0604020202030204"/>
                  </a:rPr>
                  <a:t>车险智能定损</a:t>
                </a:r>
              </a:p>
            </p:txBody>
          </p:sp>
          <p:grpSp>
            <p:nvGrpSpPr>
              <p:cNvPr id="2" name="组合 1"/>
              <p:cNvGrpSpPr/>
              <p:nvPr/>
            </p:nvGrpSpPr>
            <p:grpSpPr>
              <a:xfrm>
                <a:off x="17120" y="4213"/>
                <a:ext cx="8184" cy="8988"/>
                <a:chOff x="17196" y="4213"/>
                <a:chExt cx="8663" cy="9512"/>
              </a:xfrm>
            </p:grpSpPr>
            <p:pic>
              <p:nvPicPr>
                <p:cNvPr id="20" name="图片 19" descr="╫▄╩¤╛▌_╡┌╢■┼·_09╘┬_03_╘┴L59K70╣у╓▌╬░╝╙_╢и╦Ё012"/>
                <p:cNvPicPr>
                  <a:picLocks noChangeAspect="1"/>
                </p:cNvPicPr>
                <p:nvPr/>
              </p:nvPicPr>
              <p:blipFill>
                <a:blip r:embed="rId4"/>
                <a:stretch>
                  <a:fillRect/>
                </a:stretch>
              </p:blipFill>
              <p:spPr>
                <a:xfrm>
                  <a:off x="17196" y="4213"/>
                  <a:ext cx="7430" cy="4328"/>
                </a:xfrm>
                <a:prstGeom prst="rect">
                  <a:avLst/>
                </a:prstGeom>
              </p:spPr>
            </p:pic>
            <p:pic>
              <p:nvPicPr>
                <p:cNvPr id="21" name="图片 20" descr="╫▄╩¤╛▌_╡┌╢■┼·_09╘┬_03_╥╤═ъ│╔_╘┴RHF648╣у╓▌░▓цш_╢и╦Ё014"/>
                <p:cNvPicPr>
                  <a:picLocks noChangeAspect="1"/>
                </p:cNvPicPr>
                <p:nvPr/>
              </p:nvPicPr>
              <p:blipFill>
                <a:blip r:embed="rId5"/>
                <a:stretch>
                  <a:fillRect/>
                </a:stretch>
              </p:blipFill>
              <p:spPr>
                <a:xfrm>
                  <a:off x="17196" y="8825"/>
                  <a:ext cx="7405" cy="4900"/>
                </a:xfrm>
                <a:prstGeom prst="rect">
                  <a:avLst/>
                </a:prstGeom>
              </p:spPr>
            </p:pic>
            <p:sp>
              <p:nvSpPr>
                <p:cNvPr id="22" name="矩形 21"/>
                <p:cNvSpPr/>
                <p:nvPr/>
              </p:nvSpPr>
              <p:spPr>
                <a:xfrm>
                  <a:off x="24971" y="10960"/>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修</a:t>
                  </a:r>
                </a:p>
              </p:txBody>
            </p:sp>
            <p:sp>
              <p:nvSpPr>
                <p:cNvPr id="23" name="矩形 22"/>
                <p:cNvSpPr/>
                <p:nvPr/>
              </p:nvSpPr>
              <p:spPr>
                <a:xfrm>
                  <a:off x="24971" y="5941"/>
                  <a:ext cx="888" cy="923"/>
                </a:xfrm>
                <a:prstGeom prst="rect">
                  <a:avLst/>
                </a:prstGeom>
                <a:noFill/>
              </p:spPr>
              <p:txBody>
                <a:bodyPr wrap="square" lIns="60904" tIns="30452" rIns="60904" bIns="30452">
                  <a:spAutoFit/>
                </a:bodyPr>
                <a:lstStyle/>
                <a:p>
                  <a:pPr algn="ctr" defTabSz="456743" hangingPunct="0"/>
                  <a:r>
                    <a:rPr lang="zh-CN" altLang="en-US" sz="1998" kern="0" dirty="0">
                      <a:ln w="0"/>
                      <a:solidFill>
                        <a:srgbClr val="DDC84D"/>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sym typeface="Helvetica" panose="020B0604020202030204"/>
                    </a:rPr>
                    <a:t>换</a:t>
                  </a:r>
                </a:p>
              </p:txBody>
            </p:sp>
          </p:grpSp>
        </p:grpSp>
      </p:grpSp>
    </p:spTree>
    <p:extLst>
      <p:ext uri="{BB962C8B-B14F-4D97-AF65-F5344CB8AC3E}">
        <p14:creationId xmlns:p14="http://schemas.microsoft.com/office/powerpoint/2010/main" val="24644647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991525"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3. </a:t>
            </a:r>
            <a:r>
              <a:rPr lang="zh-CN" altLang="en-US" sz="2398" dirty="0">
                <a:solidFill>
                  <a:schemeClr val="tx1"/>
                </a:solidFill>
                <a:sym typeface="+mn-lt"/>
              </a:rPr>
              <a:t>农险智能定损系统</a:t>
            </a:r>
          </a:p>
        </p:txBody>
      </p:sp>
      <p:grpSp>
        <p:nvGrpSpPr>
          <p:cNvPr id="2" name="组合 1"/>
          <p:cNvGrpSpPr/>
          <p:nvPr/>
        </p:nvGrpSpPr>
        <p:grpSpPr>
          <a:xfrm>
            <a:off x="8288107" y="1849313"/>
            <a:ext cx="3435556" cy="1597240"/>
            <a:chOff x="19582" y="4284"/>
            <a:chExt cx="8123" cy="3777"/>
          </a:xfrm>
        </p:grpSpPr>
        <p:pic>
          <p:nvPicPr>
            <p:cNvPr id="88" name="图片 87"/>
            <p:cNvPicPr>
              <a:picLocks noChangeAspect="1"/>
            </p:cNvPicPr>
            <p:nvPr/>
          </p:nvPicPr>
          <p:blipFill>
            <a:blip r:embed="rId4"/>
            <a:stretch>
              <a:fillRect/>
            </a:stretch>
          </p:blipFill>
          <p:spPr>
            <a:xfrm>
              <a:off x="19824" y="5460"/>
              <a:ext cx="5111" cy="2601"/>
            </a:xfrm>
            <a:prstGeom prst="rect">
              <a:avLst/>
            </a:prstGeom>
          </p:spPr>
        </p:pic>
        <p:sp>
          <p:nvSpPr>
            <p:cNvPr id="12" name="文本框 11"/>
            <p:cNvSpPr txBox="1"/>
            <p:nvPr/>
          </p:nvSpPr>
          <p:spPr>
            <a:xfrm>
              <a:off x="19582" y="4284"/>
              <a:ext cx="8123"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1804.50</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178.32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101.2 cm</a:t>
              </a:r>
            </a:p>
          </p:txBody>
        </p:sp>
      </p:grpSp>
      <p:grpSp>
        <p:nvGrpSpPr>
          <p:cNvPr id="16" name="组合 15"/>
          <p:cNvGrpSpPr/>
          <p:nvPr/>
        </p:nvGrpSpPr>
        <p:grpSpPr>
          <a:xfrm>
            <a:off x="832491" y="1651588"/>
            <a:ext cx="10527442" cy="4331346"/>
            <a:chOff x="1935" y="3905"/>
            <a:chExt cx="24891" cy="10241"/>
          </a:xfrm>
        </p:grpSpPr>
        <p:sp>
          <p:nvSpPr>
            <p:cNvPr id="72" name="圆角矩形 71"/>
            <p:cNvSpPr/>
            <p:nvPr/>
          </p:nvSpPr>
          <p:spPr>
            <a:xfrm>
              <a:off x="1935" y="3905"/>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grpSp>
          <p:nvGrpSpPr>
            <p:cNvPr id="5" name="组合 4"/>
            <p:cNvGrpSpPr/>
            <p:nvPr/>
          </p:nvGrpSpPr>
          <p:grpSpPr>
            <a:xfrm>
              <a:off x="4235" y="4373"/>
              <a:ext cx="7659" cy="3777"/>
              <a:chOff x="4235" y="4304"/>
              <a:chExt cx="7659" cy="3777"/>
            </a:xfrm>
          </p:grpSpPr>
          <p:pic>
            <p:nvPicPr>
              <p:cNvPr id="86" name="图片 85"/>
              <p:cNvPicPr>
                <a:picLocks noChangeAspect="1"/>
              </p:cNvPicPr>
              <p:nvPr/>
            </p:nvPicPr>
            <p:blipFill>
              <a:blip r:embed="rId5"/>
              <a:stretch>
                <a:fillRect/>
              </a:stretch>
            </p:blipFill>
            <p:spPr>
              <a:xfrm>
                <a:off x="4415" y="5480"/>
                <a:ext cx="5022" cy="2601"/>
              </a:xfrm>
              <a:prstGeom prst="rect">
                <a:avLst/>
              </a:prstGeom>
            </p:spPr>
          </p:pic>
          <p:sp>
            <p:nvSpPr>
              <p:cNvPr id="4" name="文本框 3"/>
              <p:cNvSpPr txBox="1"/>
              <p:nvPr/>
            </p:nvSpPr>
            <p:spPr>
              <a:xfrm>
                <a:off x="4235" y="4304"/>
                <a:ext cx="7659"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1831.06</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161.15</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113.6 cm</a:t>
                </a:r>
              </a:p>
            </p:txBody>
          </p:sp>
        </p:grpSp>
        <p:grpSp>
          <p:nvGrpSpPr>
            <p:cNvPr id="3" name="组合 2"/>
            <p:cNvGrpSpPr/>
            <p:nvPr/>
          </p:nvGrpSpPr>
          <p:grpSpPr>
            <a:xfrm>
              <a:off x="11894" y="4383"/>
              <a:ext cx="7688" cy="3757"/>
              <a:chOff x="11894" y="4304"/>
              <a:chExt cx="7688" cy="3757"/>
            </a:xfrm>
          </p:grpSpPr>
          <p:pic>
            <p:nvPicPr>
              <p:cNvPr id="90" name="图片 89"/>
              <p:cNvPicPr>
                <a:picLocks noChangeAspect="1"/>
              </p:cNvPicPr>
              <p:nvPr/>
            </p:nvPicPr>
            <p:blipFill>
              <a:blip r:embed="rId6"/>
              <a:stretch>
                <a:fillRect/>
              </a:stretch>
            </p:blipFill>
            <p:spPr>
              <a:xfrm>
                <a:off x="12026" y="5480"/>
                <a:ext cx="3751" cy="2581"/>
              </a:xfrm>
              <a:prstGeom prst="rect">
                <a:avLst/>
              </a:prstGeom>
            </p:spPr>
          </p:pic>
          <p:sp>
            <p:nvSpPr>
              <p:cNvPr id="11" name="文本框 10"/>
              <p:cNvSpPr txBox="1"/>
              <p:nvPr/>
            </p:nvSpPr>
            <p:spPr>
              <a:xfrm>
                <a:off x="11894" y="4304"/>
                <a:ext cx="7688" cy="1091"/>
              </a:xfrm>
              <a:prstGeom prst="rect">
                <a:avLst/>
              </a:prstGeom>
              <a:noFill/>
            </p:spPr>
            <p:txBody>
              <a:bodyPr wrap="square" rtlCol="0" anchor="t">
                <a:spAutoFit/>
              </a:bodyPr>
              <a:lstStyle/>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像素：</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1225.22</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（猪）；</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179.23</a:t>
                </a:r>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（卡片）</a:t>
                </a:r>
                <a:endPar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defTabSz="456743" hangingPunct="0"/>
                <a:r>
                  <a:rPr lang="zh-CN" altLang="en-US"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计算得猪实际长：</a:t>
                </a:r>
                <a:r>
                  <a:rPr lang="en-US" altLang="zh-CN" sz="1199"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68.4 cm</a:t>
                </a:r>
              </a:p>
            </p:txBody>
          </p:sp>
        </p:grpSp>
        <p:sp>
          <p:nvSpPr>
            <p:cNvPr id="26" name="圆角矩形 25"/>
            <p:cNvSpPr/>
            <p:nvPr/>
          </p:nvSpPr>
          <p:spPr>
            <a:xfrm>
              <a:off x="2507" y="4350"/>
              <a:ext cx="1431" cy="3821"/>
            </a:xfrm>
            <a:prstGeom prst="roundRect">
              <a:avLst>
                <a:gd name="adj" fmla="val 1306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卡片定长</a:t>
              </a:r>
            </a:p>
          </p:txBody>
        </p:sp>
        <p:grpSp>
          <p:nvGrpSpPr>
            <p:cNvPr id="6" name="组合 5"/>
            <p:cNvGrpSpPr/>
            <p:nvPr/>
          </p:nvGrpSpPr>
          <p:grpSpPr>
            <a:xfrm>
              <a:off x="1935" y="9438"/>
              <a:ext cx="24890" cy="4708"/>
              <a:chOff x="1935" y="9702"/>
              <a:chExt cx="24890" cy="4708"/>
            </a:xfrm>
          </p:grpSpPr>
          <p:sp>
            <p:nvSpPr>
              <p:cNvPr id="8" name="圆角矩形 7"/>
              <p:cNvSpPr/>
              <p:nvPr/>
            </p:nvSpPr>
            <p:spPr>
              <a:xfrm>
                <a:off x="21053" y="10380"/>
                <a:ext cx="5180" cy="3351"/>
              </a:xfrm>
              <a:prstGeom prst="roundRect">
                <a:avLst>
                  <a:gd name="adj" fmla="val 5730"/>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lIns="143800" rtlCol="0" anchor="ctr"/>
              <a:lstStyle/>
              <a:p>
                <a:pPr defTabSz="456743" hangingPunct="0">
                  <a:lnSpc>
                    <a:spcPct val="130000"/>
                  </a:lnSpc>
                </a:pPr>
                <a:r>
                  <a:rPr lang="zh-CN" altLang="en-US" sz="1332" kern="0" dirty="0">
                    <a:solidFill>
                      <a:schemeClr val="tx1"/>
                    </a:solidFill>
                    <a:latin typeface="微软雅黑" panose="020B0503020204020204" pitchFamily="34" charset="-122"/>
                    <a:ea typeface="微软雅黑" panose="020B0503020204020204" pitchFamily="34" charset="-122"/>
                    <a:sym typeface="Helvetica" panose="020B0604020202030204"/>
                  </a:rPr>
                  <a:t>图像技术先进行硬币候选     框生成，再用神经网络对候选框进行判定，最后确定硬币所在位置。</a:t>
                </a:r>
                <a:endParaRPr lang="zh-CN" altLang="en-US" sz="1332" b="1" kern="0" dirty="0">
                  <a:solidFill>
                    <a:schemeClr val="tx1"/>
                  </a:solidFill>
                  <a:latin typeface="微软雅黑" panose="020B0503020204020204" pitchFamily="34" charset="-122"/>
                  <a:ea typeface="微软雅黑" panose="020B0503020204020204" pitchFamily="34" charset="-122"/>
                  <a:sym typeface="Helvetica" panose="020B0604020202030204"/>
                </a:endParaRPr>
              </a:p>
            </p:txBody>
          </p:sp>
          <p:sp>
            <p:nvSpPr>
              <p:cNvPr id="13" name="圆角矩形 12"/>
              <p:cNvSpPr/>
              <p:nvPr/>
            </p:nvSpPr>
            <p:spPr>
              <a:xfrm>
                <a:off x="1935" y="9702"/>
                <a:ext cx="24891" cy="4708"/>
              </a:xfrm>
              <a:prstGeom prst="roundRect">
                <a:avLst>
                  <a:gd name="adj" fmla="val 12361"/>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2"/>
              </a:p>
            </p:txBody>
          </p:sp>
          <p:sp>
            <p:nvSpPr>
              <p:cNvPr id="15" name="圆角矩形 14"/>
              <p:cNvSpPr/>
              <p:nvPr/>
            </p:nvSpPr>
            <p:spPr>
              <a:xfrm>
                <a:off x="2507" y="10145"/>
                <a:ext cx="1431" cy="3821"/>
              </a:xfrm>
              <a:prstGeom prst="roundRect">
                <a:avLst>
                  <a:gd name="adj" fmla="val 12997"/>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743" hangingPunct="0"/>
                <a:r>
                  <a:rPr lang="zh-CN" altLang="en-US" sz="1598" b="1" kern="0" dirty="0">
                    <a:solidFill>
                      <a:schemeClr val="tx1"/>
                    </a:solidFill>
                    <a:latin typeface="微软雅黑" panose="020B0503020204020204" pitchFamily="34" charset="-122"/>
                    <a:ea typeface="微软雅黑" panose="020B0503020204020204" pitchFamily="34" charset="-122"/>
                    <a:sym typeface="Helvetica" panose="020B0604020202030204"/>
                  </a:rPr>
                  <a:t>硬币定长</a:t>
                </a:r>
              </a:p>
            </p:txBody>
          </p:sp>
          <p:pic>
            <p:nvPicPr>
              <p:cNvPr id="97" name="图片 96"/>
              <p:cNvPicPr>
                <a:picLocks noChangeAspect="1"/>
              </p:cNvPicPr>
              <p:nvPr/>
            </p:nvPicPr>
            <p:blipFill>
              <a:blip r:embed="rId7"/>
              <a:stretch>
                <a:fillRect/>
              </a:stretch>
            </p:blipFill>
            <p:spPr>
              <a:xfrm>
                <a:off x="4415" y="10419"/>
                <a:ext cx="6114" cy="3273"/>
              </a:xfrm>
              <a:prstGeom prst="rect">
                <a:avLst/>
              </a:prstGeom>
            </p:spPr>
          </p:pic>
          <p:pic>
            <p:nvPicPr>
              <p:cNvPr id="98" name="图片 97"/>
              <p:cNvPicPr>
                <a:picLocks noChangeAspect="1"/>
              </p:cNvPicPr>
              <p:nvPr/>
            </p:nvPicPr>
            <p:blipFill>
              <a:blip r:embed="rId8"/>
              <a:stretch>
                <a:fillRect/>
              </a:stretch>
            </p:blipFill>
            <p:spPr>
              <a:xfrm>
                <a:off x="11380" y="10381"/>
                <a:ext cx="7534" cy="3350"/>
              </a:xfrm>
              <a:prstGeom prst="rect">
                <a:avLst/>
              </a:prstGeom>
            </p:spPr>
          </p:pic>
          <p:sp>
            <p:nvSpPr>
              <p:cNvPr id="73" name="右箭头 72"/>
              <p:cNvSpPr/>
              <p:nvPr/>
            </p:nvSpPr>
            <p:spPr>
              <a:xfrm>
                <a:off x="19428" y="11758"/>
                <a:ext cx="1032" cy="596"/>
              </a:xfrm>
              <a:prstGeom prst="rightArrow">
                <a:avLst/>
              </a:prstGeom>
              <a:solidFill>
                <a:srgbClr val="C9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grpSp>
      </p:grpSp>
    </p:spTree>
    <p:extLst>
      <p:ext uri="{BB962C8B-B14F-4D97-AF65-F5344CB8AC3E}">
        <p14:creationId xmlns:p14="http://schemas.microsoft.com/office/powerpoint/2010/main" val="1230812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50375"/>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保险智能质检</a:t>
            </a:r>
          </a:p>
        </p:txBody>
      </p:sp>
      <p:grpSp>
        <p:nvGrpSpPr>
          <p:cNvPr id="8" name="组合 7"/>
          <p:cNvGrpSpPr/>
          <p:nvPr/>
        </p:nvGrpSpPr>
        <p:grpSpPr>
          <a:xfrm>
            <a:off x="678963" y="1568268"/>
            <a:ext cx="10834498" cy="4495870"/>
            <a:chOff x="2147" y="3708"/>
            <a:chExt cx="25617" cy="10630"/>
          </a:xfrm>
        </p:grpSpPr>
        <p:grpSp>
          <p:nvGrpSpPr>
            <p:cNvPr id="7" name="组合 6"/>
            <p:cNvGrpSpPr/>
            <p:nvPr/>
          </p:nvGrpSpPr>
          <p:grpSpPr>
            <a:xfrm>
              <a:off x="2147" y="6110"/>
              <a:ext cx="7714" cy="5902"/>
              <a:chOff x="2147" y="5853"/>
              <a:chExt cx="7714" cy="5902"/>
            </a:xfrm>
          </p:grpSpPr>
          <p:sp>
            <p:nvSpPr>
              <p:cNvPr id="12" name="文本框 11"/>
              <p:cNvSpPr txBox="1"/>
              <p:nvPr/>
            </p:nvSpPr>
            <p:spPr>
              <a:xfrm>
                <a:off x="2147" y="5853"/>
                <a:ext cx="6084" cy="1236"/>
              </a:xfrm>
              <a:prstGeom prst="rect">
                <a:avLst/>
              </a:prstGeom>
              <a:noFill/>
            </p:spPr>
            <p:txBody>
              <a:bodyPr wrap="none" rtlCol="0" anchor="t">
                <a:spAutoFit/>
              </a:bodyPr>
              <a:lstStyle/>
              <a:p>
                <a:pPr defTabSz="456743" hangingPunct="0">
                  <a:lnSpc>
                    <a:spcPct val="150000"/>
                  </a:lnSpc>
                </a:pPr>
                <a:r>
                  <a:rPr lang="zh-CN" altLang="en-US" sz="1865" b="1" kern="0" dirty="0">
                    <a:solidFill>
                      <a:srgbClr val="DDC84D"/>
                    </a:solidFill>
                    <a:latin typeface="微软雅黑" panose="020B0503020204020204" pitchFamily="34" charset="-122"/>
                    <a:ea typeface="微软雅黑" panose="020B0503020204020204" pitchFamily="34" charset="-122"/>
                    <a:sym typeface="Helvetica" panose="020B0604020202030204"/>
                  </a:rPr>
                  <a:t>提升双录视频质检效率</a:t>
                </a:r>
              </a:p>
            </p:txBody>
          </p:sp>
          <p:sp>
            <p:nvSpPr>
              <p:cNvPr id="13" name="文本框 12"/>
              <p:cNvSpPr txBox="1"/>
              <p:nvPr/>
            </p:nvSpPr>
            <p:spPr>
              <a:xfrm>
                <a:off x="2147" y="8159"/>
                <a:ext cx="6501"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统一双录视频质检标准</a:t>
                </a:r>
              </a:p>
            </p:txBody>
          </p:sp>
          <p:sp>
            <p:nvSpPr>
              <p:cNvPr id="15" name="文本框 14"/>
              <p:cNvSpPr txBox="1"/>
              <p:nvPr/>
            </p:nvSpPr>
            <p:spPr>
              <a:xfrm>
                <a:off x="2147" y="10446"/>
                <a:ext cx="7714" cy="1309"/>
              </a:xfrm>
              <a:prstGeom prst="rect">
                <a:avLst/>
              </a:prstGeom>
              <a:noFill/>
            </p:spPr>
            <p:txBody>
              <a:bodyPr wrap="none" rtlCol="0" anchor="t">
                <a:spAutoFit/>
              </a:bodyPr>
              <a:lstStyle/>
              <a:p>
                <a:pPr defTabSz="456743" hangingPunct="0">
                  <a:lnSpc>
                    <a:spcPct val="150000"/>
                  </a:lnSpc>
                </a:pPr>
                <a:r>
                  <a:rPr lang="zh-CN" altLang="en-US" sz="1998" b="1" kern="0" dirty="0">
                    <a:solidFill>
                      <a:srgbClr val="DDC84D"/>
                    </a:solidFill>
                    <a:latin typeface="微软雅黑" panose="020B0503020204020204" pitchFamily="34" charset="-122"/>
                    <a:ea typeface="微软雅黑" panose="020B0503020204020204" pitchFamily="34" charset="-122"/>
                    <a:sym typeface="Helvetica" panose="020B0604020202030204"/>
                  </a:rPr>
                  <a:t>降低金融机构视频质检成本</a:t>
                </a:r>
              </a:p>
            </p:txBody>
          </p:sp>
        </p:grpSp>
        <p:grpSp>
          <p:nvGrpSpPr>
            <p:cNvPr id="6" name="组合 5"/>
            <p:cNvGrpSpPr/>
            <p:nvPr/>
          </p:nvGrpSpPr>
          <p:grpSpPr>
            <a:xfrm>
              <a:off x="10213" y="3708"/>
              <a:ext cx="17551" cy="10630"/>
              <a:chOff x="9973" y="3492"/>
              <a:chExt cx="17551" cy="11591"/>
            </a:xfrm>
          </p:grpSpPr>
          <p:grpSp>
            <p:nvGrpSpPr>
              <p:cNvPr id="2" name="组合 1"/>
              <p:cNvGrpSpPr/>
              <p:nvPr/>
            </p:nvGrpSpPr>
            <p:grpSpPr>
              <a:xfrm>
                <a:off x="10079" y="3492"/>
                <a:ext cx="17445" cy="11591"/>
                <a:chOff x="10461" y="3279"/>
                <a:chExt cx="15625" cy="13239"/>
              </a:xfrm>
            </p:grpSpPr>
            <p:pic>
              <p:nvPicPr>
                <p:cNvPr id="11" name="图片 10" descr="视频(1)"/>
                <p:cNvPicPr>
                  <a:picLocks noChangeAspect="1"/>
                </p:cNvPicPr>
                <p:nvPr/>
              </p:nvPicPr>
              <p:blipFill>
                <a:blip r:embed="rId4"/>
                <a:stretch>
                  <a:fillRect/>
                </a:stretch>
              </p:blipFill>
              <p:spPr>
                <a:xfrm>
                  <a:off x="10461" y="8248"/>
                  <a:ext cx="1924" cy="2339"/>
                </a:xfrm>
                <a:prstGeom prst="rect">
                  <a:avLst/>
                </a:prstGeom>
              </p:spPr>
            </p:pic>
            <p:sp>
              <p:nvSpPr>
                <p:cNvPr id="16" name="文本框 15"/>
                <p:cNvSpPr txBox="1"/>
                <p:nvPr/>
              </p:nvSpPr>
              <p:spPr>
                <a:xfrm>
                  <a:off x="15456" y="3672"/>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保险销售人员说了什么？</a:t>
                  </a:r>
                </a:p>
              </p:txBody>
            </p:sp>
            <p:sp>
              <p:nvSpPr>
                <p:cNvPr id="17" name="文本框 16"/>
                <p:cNvSpPr txBox="1"/>
                <p:nvPr/>
              </p:nvSpPr>
              <p:spPr>
                <a:xfrm>
                  <a:off x="16120" y="4622"/>
                  <a:ext cx="424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内容是否有缺漏？</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所说内容是否合规？</a:t>
                  </a:r>
                </a:p>
              </p:txBody>
            </p:sp>
            <p:sp>
              <p:nvSpPr>
                <p:cNvPr id="18" name="文本框 17"/>
                <p:cNvSpPr txBox="1"/>
                <p:nvPr/>
              </p:nvSpPr>
              <p:spPr>
                <a:xfrm>
                  <a:off x="15547" y="6647"/>
                  <a:ext cx="556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保险销售人员做了什么？</a:t>
                  </a:r>
                </a:p>
              </p:txBody>
            </p:sp>
            <p:sp>
              <p:nvSpPr>
                <p:cNvPr id="19" name="文本框 18"/>
                <p:cNvSpPr txBox="1"/>
                <p:nvPr/>
              </p:nvSpPr>
              <p:spPr>
                <a:xfrm>
                  <a:off x="15258" y="7871"/>
                  <a:ext cx="6145" cy="1781"/>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展示自己从业资格证件及身份证件？</a:t>
                  </a:r>
                </a:p>
                <a:p>
                  <a:pPr algn="ctr" defTabSz="456743" hangingPunct="0">
                    <a:lnSpc>
                      <a:spcPct val="13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展示了哪些协议文本？</a:t>
                  </a:r>
                </a:p>
              </p:txBody>
            </p:sp>
            <p:sp>
              <p:nvSpPr>
                <p:cNvPr id="20" name="文本框 19"/>
                <p:cNvSpPr txBox="1"/>
                <p:nvPr/>
              </p:nvSpPr>
              <p:spPr>
                <a:xfrm>
                  <a:off x="16375" y="10162"/>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客户说了什么？</a:t>
                  </a:r>
                </a:p>
              </p:txBody>
            </p:sp>
            <p:sp>
              <p:nvSpPr>
                <p:cNvPr id="21" name="文本框 20"/>
                <p:cNvSpPr txBox="1"/>
                <p:nvPr/>
              </p:nvSpPr>
              <p:spPr>
                <a:xfrm>
                  <a:off x="16199" y="11129"/>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是否同意？</a:t>
                  </a:r>
                  <a:endPar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endParaRP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是否表示疑问？</a:t>
                  </a:r>
                </a:p>
              </p:txBody>
            </p:sp>
            <p:sp>
              <p:nvSpPr>
                <p:cNvPr id="22" name="文本框 21"/>
                <p:cNvSpPr txBox="1"/>
                <p:nvPr/>
              </p:nvSpPr>
              <p:spPr>
                <a:xfrm>
                  <a:off x="16375" y="13628"/>
                  <a:ext cx="3648" cy="1358"/>
                </a:xfrm>
                <a:prstGeom prst="rect">
                  <a:avLst/>
                </a:prstGeom>
                <a:noFill/>
              </p:spPr>
              <p:txBody>
                <a:bodyPr wrap="square" rtlCol="0" anchor="t">
                  <a:spAutoFit/>
                </a:bodyPr>
                <a:lstStyle/>
                <a:p>
                  <a:pPr algn="ctr" defTabSz="456743" hangingPunct="0">
                    <a:lnSpc>
                      <a:spcPct val="150000"/>
                    </a:lnSpc>
                  </a:pPr>
                  <a:r>
                    <a:rPr lang="zh-CN" altLang="en-US" sz="1598" b="1" kern="0" dirty="0">
                      <a:latin typeface="微软雅黑" panose="020B0503020204020204" pitchFamily="34" charset="-122"/>
                      <a:ea typeface="微软雅黑" panose="020B0503020204020204" pitchFamily="34" charset="-122"/>
                      <a:sym typeface="Helvetica" panose="020B0604020202030204"/>
                    </a:rPr>
                    <a:t>客户做了什么？</a:t>
                  </a:r>
                </a:p>
              </p:txBody>
            </p:sp>
            <p:sp>
              <p:nvSpPr>
                <p:cNvPr id="23" name="文本框 22"/>
                <p:cNvSpPr txBox="1"/>
                <p:nvPr/>
              </p:nvSpPr>
              <p:spPr>
                <a:xfrm>
                  <a:off x="16199" y="14708"/>
                  <a:ext cx="4000" cy="1720"/>
                </a:xfrm>
                <a:prstGeom prst="rect">
                  <a:avLst/>
                </a:prstGeom>
                <a:noFill/>
              </p:spPr>
              <p:txBody>
                <a:bodyPr wrap="square" rtlCol="0" anchor="t">
                  <a:spAutoFit/>
                </a:bodyPr>
                <a:lstStyle/>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是否展示身份证件？</a:t>
                  </a:r>
                </a:p>
                <a:p>
                  <a:pPr algn="ctr" defTabSz="456743" hangingPunct="0">
                    <a:lnSpc>
                      <a:spcPct val="120000"/>
                    </a:lnSpc>
                  </a:pP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是否阅读并签字？</a:t>
                  </a:r>
                </a:p>
              </p:txBody>
            </p:sp>
            <p:sp>
              <p:nvSpPr>
                <p:cNvPr id="72" name="圆角矩形 71"/>
                <p:cNvSpPr/>
                <p:nvPr/>
              </p:nvSpPr>
              <p:spPr>
                <a:xfrm>
                  <a:off x="14734" y="3279"/>
                  <a:ext cx="6930" cy="3108"/>
                </a:xfrm>
                <a:prstGeom prst="roundRect">
                  <a:avLst>
                    <a:gd name="adj" fmla="val 13012"/>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5" name="圆角矩形 24"/>
                <p:cNvSpPr/>
                <p:nvPr/>
              </p:nvSpPr>
              <p:spPr>
                <a:xfrm>
                  <a:off x="14733" y="6646"/>
                  <a:ext cx="6930" cy="3108"/>
                </a:xfrm>
                <a:prstGeom prst="roundRect">
                  <a:avLst>
                    <a:gd name="adj" fmla="val 10624"/>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6" name="圆角矩形 25"/>
                <p:cNvSpPr/>
                <p:nvPr/>
              </p:nvSpPr>
              <p:spPr>
                <a:xfrm>
                  <a:off x="14734" y="10020"/>
                  <a:ext cx="6930" cy="3108"/>
                </a:xfrm>
                <a:prstGeom prst="roundRect">
                  <a:avLst>
                    <a:gd name="adj" fmla="val 1621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sp>
              <p:nvSpPr>
                <p:cNvPr id="27" name="圆角矩形 26"/>
                <p:cNvSpPr/>
                <p:nvPr/>
              </p:nvSpPr>
              <p:spPr>
                <a:xfrm>
                  <a:off x="14774" y="13410"/>
                  <a:ext cx="6930" cy="3108"/>
                </a:xfrm>
                <a:prstGeom prst="roundRect">
                  <a:avLst>
                    <a:gd name="adj" fmla="val 14477"/>
                  </a:avLst>
                </a:prstGeom>
                <a:noFill/>
                <a:ln w="9525">
                  <a:solidFill>
                    <a:srgbClr val="DDC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96037" hangingPunct="0">
                    <a:lnSpc>
                      <a:spcPct val="90000"/>
                    </a:lnSpc>
                    <a:spcBef>
                      <a:spcPct val="0"/>
                    </a:spcBef>
                    <a:spcAft>
                      <a:spcPct val="35000"/>
                    </a:spcAft>
                    <a:defRPr/>
                  </a:pPr>
                  <a:endParaRPr lang="zh-CN" altLang="en-US" sz="1598" kern="0" dirty="0">
                    <a:solidFill>
                      <a:schemeClr val="bg1"/>
                    </a:solidFill>
                    <a:latin typeface="微软雅黑" panose="020B0503020204020204" pitchFamily="34" charset="-122"/>
                    <a:ea typeface="微软雅黑" panose="020B0503020204020204" pitchFamily="34" charset="-122"/>
                    <a:sym typeface="Helvetica" panose="020B0604020202030204"/>
                  </a:endParaRPr>
                </a:p>
              </p:txBody>
            </p:sp>
            <p:cxnSp>
              <p:nvCxnSpPr>
                <p:cNvPr id="28" name="直接连接符 27"/>
                <p:cNvCxnSpPr>
                  <a:stCxn id="11" idx="3"/>
                  <a:endCxn id="72" idx="1"/>
                </p:cNvCxnSpPr>
                <p:nvPr/>
              </p:nvCxnSpPr>
              <p:spPr>
                <a:xfrm flipV="1">
                  <a:off x="12385" y="4833"/>
                  <a:ext cx="2349" cy="4585"/>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2385" y="8173"/>
                  <a:ext cx="2348" cy="121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3"/>
                  <a:endCxn id="26" idx="1"/>
                </p:cNvCxnSpPr>
                <p:nvPr/>
              </p:nvCxnSpPr>
              <p:spPr>
                <a:xfrm>
                  <a:off x="12385" y="9418"/>
                  <a:ext cx="2349" cy="215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1" idx="3"/>
                  <a:endCxn id="27" idx="1"/>
                </p:cNvCxnSpPr>
                <p:nvPr/>
              </p:nvCxnSpPr>
              <p:spPr>
                <a:xfrm>
                  <a:off x="12385" y="9418"/>
                  <a:ext cx="2389" cy="5547"/>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1664" y="4933"/>
                  <a:ext cx="2360" cy="4652"/>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21664" y="8173"/>
                  <a:ext cx="2360" cy="1366"/>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21664" y="9615"/>
                  <a:ext cx="2349" cy="1960"/>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7" idx="3"/>
                </p:cNvCxnSpPr>
                <p:nvPr/>
              </p:nvCxnSpPr>
              <p:spPr>
                <a:xfrm flipH="1">
                  <a:off x="21703" y="9587"/>
                  <a:ext cx="2299" cy="5378"/>
                </a:xfrm>
                <a:prstGeom prst="line">
                  <a:avLst/>
                </a:prstGeom>
                <a:ln w="9525">
                  <a:solidFill>
                    <a:srgbClr val="DDC84D"/>
                  </a:solidFill>
                  <a:prstDash val="dash"/>
                </a:ln>
              </p:spPr>
              <p:style>
                <a:lnRef idx="1">
                  <a:schemeClr val="accent1"/>
                </a:lnRef>
                <a:fillRef idx="0">
                  <a:schemeClr val="accent1"/>
                </a:fillRef>
                <a:effectRef idx="0">
                  <a:schemeClr val="accent1"/>
                </a:effectRef>
                <a:fontRef idx="minor">
                  <a:schemeClr val="tx1"/>
                </a:fontRef>
              </p:style>
            </p:cxnSp>
            <p:pic>
              <p:nvPicPr>
                <p:cNvPr id="4" name="图片 3" descr="报告"/>
                <p:cNvPicPr>
                  <a:picLocks noChangeAspect="1"/>
                </p:cNvPicPr>
                <p:nvPr/>
              </p:nvPicPr>
              <p:blipFill>
                <a:blip r:embed="rId5"/>
                <a:stretch>
                  <a:fillRect/>
                </a:stretch>
              </p:blipFill>
              <p:spPr>
                <a:xfrm>
                  <a:off x="23655" y="7979"/>
                  <a:ext cx="2431" cy="2670"/>
                </a:xfrm>
                <a:prstGeom prst="rect">
                  <a:avLst/>
                </a:prstGeom>
              </p:spPr>
            </p:pic>
          </p:grpSp>
          <p:sp>
            <p:nvSpPr>
              <p:cNvPr id="3" name="文本框 2"/>
              <p:cNvSpPr txBox="1"/>
              <p:nvPr/>
            </p:nvSpPr>
            <p:spPr>
              <a:xfrm>
                <a:off x="9973" y="10127"/>
                <a:ext cx="2360"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双录视频</a:t>
                </a:r>
                <a:r>
                  <a:rPr lang="zh-CN" altLang="en-US" sz="1332" b="1" kern="0" dirty="0">
                    <a:solidFill>
                      <a:prstClr val="white"/>
                    </a:solidFill>
                    <a:latin typeface="微软雅黑" panose="020B0503020204020204" pitchFamily="34" charset="-122"/>
                    <a:ea typeface="微软雅黑" panose="020B0503020204020204" pitchFamily="34" charset="-122"/>
                    <a:sym typeface="Helvetica" panose="020B0604020202030204"/>
                  </a:rPr>
                  <a:t> </a:t>
                </a:r>
                <a:endParaRPr lang="zh-CN" altLang="en-US" sz="1332" b="1"/>
              </a:p>
            </p:txBody>
          </p:sp>
          <p:sp>
            <p:nvSpPr>
              <p:cNvPr id="5" name="文本框 4"/>
              <p:cNvSpPr txBox="1"/>
              <p:nvPr/>
            </p:nvSpPr>
            <p:spPr>
              <a:xfrm>
                <a:off x="24818" y="10127"/>
                <a:ext cx="2698" cy="767"/>
              </a:xfrm>
              <a:prstGeom prst="rect">
                <a:avLst/>
              </a:prstGeom>
              <a:noFill/>
            </p:spPr>
            <p:txBody>
              <a:bodyPr wrap="square" rtlCol="0" anchor="t">
                <a:spAutoFit/>
              </a:bodyPr>
              <a:lstStyle/>
              <a:p>
                <a:pPr algn="ctr" defTabSz="456743" hangingPunct="0"/>
                <a:r>
                  <a:rPr lang="zh-CN" altLang="en-US" sz="1332" b="1" kern="0" dirty="0">
                    <a:solidFill>
                      <a:srgbClr val="C98D01"/>
                    </a:solidFill>
                    <a:latin typeface="微软雅黑" panose="020B0503020204020204" pitchFamily="34" charset="-122"/>
                    <a:ea typeface="微软雅黑" panose="020B0503020204020204" pitchFamily="34" charset="-122"/>
                    <a:sym typeface="Helvetica" panose="020B0604020202030204"/>
                  </a:rPr>
                  <a:t>质检报告</a:t>
                </a:r>
              </a:p>
            </p:txBody>
          </p:sp>
        </p:grpSp>
      </p:grpSp>
    </p:spTree>
    <p:extLst>
      <p:ext uri="{BB962C8B-B14F-4D97-AF65-F5344CB8AC3E}">
        <p14:creationId xmlns:p14="http://schemas.microsoft.com/office/powerpoint/2010/main" val="193901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dirty="0"/>
              <a:t>信息与数据既有联系，又有区别。数据是</a:t>
            </a:r>
            <a:r>
              <a:rPr lang="zh-CN" altLang="en-US" dirty="0">
                <a:hlinkClick r:id="rId2"/>
              </a:rPr>
              <a:t>信息</a:t>
            </a:r>
            <a:r>
              <a:rPr lang="zh-CN" altLang="en-US" dirty="0"/>
              <a:t>的表现形式和载体，可以是符号、文字、数字、语音、图像、视频等。而信息是数据的内涵，信息是加载于数据之上，对数据作具有含义的解释。数据和信息是不可分离的，信息依赖数据来表达，数据则生动具体表达出信息。数据是符号，是物理性的，信息是对数据进行加工处理之后所得到的并对决策产生影响的数据，是逻辑性和观念性的；数据是信息的表现心事，信息是数据有意义的表示。数据是信息的表达、载体，信息是数据的内涵，是形与质的关系。数据本身没有意义，数据只有对实体行为产生影响时才成为信息。</a:t>
            </a:r>
          </a:p>
        </p:txBody>
      </p:sp>
    </p:spTree>
    <p:extLst>
      <p:ext uri="{BB962C8B-B14F-4D97-AF65-F5344CB8AC3E}">
        <p14:creationId xmlns:p14="http://schemas.microsoft.com/office/powerpoint/2010/main" val="2439848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D:\项目\执行\t-腾讯\腾讯云\金融云\PPT\图片\细节.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38" r="50000" b="54081"/>
          <a:stretch>
            <a:fillRect/>
          </a:stretch>
        </p:blipFill>
        <p:spPr bwMode="auto">
          <a:xfrm flipH="1">
            <a:off x="6871064" y="3797744"/>
            <a:ext cx="5315297" cy="30604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334"/>
            <a:ext cx="2332153" cy="207252"/>
          </a:xfrm>
          <a:prstGeom prst="rect">
            <a:avLst/>
          </a:prstGeom>
        </p:spPr>
      </p:pic>
      <p:cxnSp>
        <p:nvCxnSpPr>
          <p:cNvPr id="10" name="直接连接符 11"/>
          <p:cNvCxnSpPr/>
          <p:nvPr/>
        </p:nvCxnSpPr>
        <p:spPr>
          <a:xfrm>
            <a:off x="803255" y="529183"/>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14" name="文本框 6"/>
          <p:cNvSpPr txBox="1"/>
          <p:nvPr/>
        </p:nvSpPr>
        <p:spPr>
          <a:xfrm>
            <a:off x="913636" y="485099"/>
            <a:ext cx="2375971"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a:r>
              <a:rPr lang="en-US" altLang="zh-CN" sz="2398" dirty="0">
                <a:solidFill>
                  <a:schemeClr val="tx1"/>
                </a:solidFill>
                <a:sym typeface="+mn-lt"/>
              </a:rPr>
              <a:t>4. </a:t>
            </a:r>
            <a:r>
              <a:rPr lang="zh-CN" altLang="en-US" sz="2398" dirty="0">
                <a:solidFill>
                  <a:schemeClr val="tx1"/>
                </a:solidFill>
                <a:sym typeface="+mn-lt"/>
              </a:rPr>
              <a:t>保险智能质检</a:t>
            </a:r>
          </a:p>
        </p:txBody>
      </p:sp>
      <p:grpSp>
        <p:nvGrpSpPr>
          <p:cNvPr id="6" name="组合 5"/>
          <p:cNvGrpSpPr/>
          <p:nvPr/>
        </p:nvGrpSpPr>
        <p:grpSpPr>
          <a:xfrm>
            <a:off x="1349748" y="1536970"/>
            <a:ext cx="8913497" cy="4720030"/>
            <a:chOff x="2509" y="3589"/>
            <a:chExt cx="21075" cy="11160"/>
          </a:xfrm>
        </p:grpSpPr>
        <p:sp>
          <p:nvSpPr>
            <p:cNvPr id="4" name="文本框 3"/>
            <p:cNvSpPr txBox="1"/>
            <p:nvPr/>
          </p:nvSpPr>
          <p:spPr>
            <a:xfrm>
              <a:off x="11001" y="3589"/>
              <a:ext cx="5894" cy="945"/>
            </a:xfrm>
            <a:prstGeom prst="rect">
              <a:avLst/>
            </a:prstGeom>
            <a:noFill/>
          </p:spPr>
          <p:txBody>
            <a:bodyPr wrap="none" rtlCol="0" anchor="t">
              <a:spAutoFit/>
            </a:bodyPr>
            <a:lstStyle/>
            <a:p>
              <a:pPr defTabSz="608990" hangingPunct="0">
                <a:defRPr/>
              </a:pPr>
              <a:r>
                <a:rPr kumimoji="1" lang="zh-CN" altLang="en-US" sz="1998" b="1" kern="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智能质检的需求背景</a:t>
              </a:r>
            </a:p>
          </p:txBody>
        </p:sp>
        <p:grpSp>
          <p:nvGrpSpPr>
            <p:cNvPr id="5" name="组合 4"/>
            <p:cNvGrpSpPr/>
            <p:nvPr/>
          </p:nvGrpSpPr>
          <p:grpSpPr>
            <a:xfrm>
              <a:off x="2509" y="4984"/>
              <a:ext cx="21075" cy="9765"/>
              <a:chOff x="2509" y="4984"/>
              <a:chExt cx="21075" cy="9765"/>
            </a:xfrm>
          </p:grpSpPr>
          <p:sp>
            <p:nvSpPr>
              <p:cNvPr id="8" name="文本框 7"/>
              <p:cNvSpPr txBox="1"/>
              <p:nvPr/>
            </p:nvSpPr>
            <p:spPr>
              <a:xfrm>
                <a:off x="2509" y="6158"/>
                <a:ext cx="9908" cy="7195"/>
              </a:xfrm>
              <a:prstGeom prst="rect">
                <a:avLst/>
              </a:prstGeom>
              <a:noFill/>
            </p:spPr>
            <p:txBody>
              <a:bodyPr wrap="square" rtlCol="0" anchor="t">
                <a:spAutoFit/>
              </a:bodyPr>
              <a:lstStyle/>
              <a:p>
                <a:pPr algn="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人工质检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视频量太大，只能做</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抽检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（人工成本：</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20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审核员，</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30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个</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天）</a:t>
                </a:r>
                <a:endParaRPr lang="zh-CN" altLang="en-US" sz="1598" kern="0" dirty="0">
                  <a:solidFill>
                    <a:srgbClr val="C98D01"/>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抽检不到的文件</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可能</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存在合规或业务风险</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algn="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质检标准因人而异</a:t>
                </a:r>
                <a:endParaRPr lang="zh-CN" altLang="en-US" sz="1598"/>
              </a:p>
            </p:txBody>
          </p:sp>
          <p:sp>
            <p:nvSpPr>
              <p:cNvPr id="11" name="文本框 10"/>
              <p:cNvSpPr txBox="1"/>
              <p:nvPr/>
            </p:nvSpPr>
            <p:spPr>
              <a:xfrm>
                <a:off x="15235" y="6158"/>
                <a:ext cx="8349" cy="8591"/>
              </a:xfrm>
              <a:prstGeom prst="rect">
                <a:avLst/>
              </a:prstGeom>
              <a:noFill/>
            </p:spPr>
            <p:txBody>
              <a:bodyPr wrap="square" rtlCol="0" anchor="t">
                <a:spAutoFit/>
              </a:bodyPr>
              <a:lstStyle/>
              <a:p>
                <a:pPr defTabSz="456743" hangingPunct="0">
                  <a:lnSpc>
                    <a:spcPct val="240000"/>
                  </a:lnSpc>
                </a:pP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智能质检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双录文件全</a:t>
                </a:r>
                <a:r>
                  <a:rPr lang="zh-CN" altLang="en-US" sz="1598" b="1" kern="0" dirty="0">
                    <a:solidFill>
                      <a:srgbClr val="FFFFFF"/>
                    </a:solidFill>
                    <a:latin typeface="微软雅黑" panose="020B0503020204020204" pitchFamily="34" charset="-122"/>
                    <a:ea typeface="微软雅黑" panose="020B0503020204020204" pitchFamily="34" charset="-122"/>
                    <a:sym typeface="Helvetica" panose="020B0604020202030204"/>
                  </a:rPr>
                  <a:t>质检</a:t>
                </a:r>
                <a:endParaRPr lang="en-US" altLang="zh-CN" sz="1598" b="1"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（边际成本几乎为</a:t>
                </a:r>
                <a:r>
                  <a:rPr lang="en-US" altLang="zh-CN" sz="1598" b="1" kern="0" dirty="0">
                    <a:solidFill>
                      <a:srgbClr val="C98D01"/>
                    </a:solidFill>
                    <a:latin typeface="微软雅黑" panose="020B0503020204020204" pitchFamily="34" charset="-122"/>
                    <a:ea typeface="微软雅黑" panose="020B0503020204020204" pitchFamily="34" charset="-122"/>
                    <a:sym typeface="Helvetica" panose="020B0604020202030204"/>
                  </a:rPr>
                  <a:t>0</a:t>
                </a:r>
                <a:r>
                  <a:rPr lang="zh-CN" altLang="en-US" sz="1598" b="1" kern="0" dirty="0">
                    <a:solidFill>
                      <a:srgbClr val="C98D01"/>
                    </a:solidFill>
                    <a:latin typeface="微软雅黑" panose="020B0503020204020204" pitchFamily="34" charset="-122"/>
                    <a:ea typeface="微软雅黑" panose="020B0503020204020204" pitchFamily="34" charset="-122"/>
                    <a:sym typeface="Helvetica" panose="020B0604020202030204"/>
                  </a:rPr>
                  <a:t>；质量稳定标准）</a:t>
                </a: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智能全量</a:t>
                </a:r>
                <a:r>
                  <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人工抽样，杜绝质检盲区</a:t>
                </a:r>
                <a:endParaRPr lang="en-US" altLang="zh-CN" sz="1598" kern="0" dirty="0">
                  <a:solidFill>
                    <a:srgbClr val="FFFFFF"/>
                  </a:solidFill>
                  <a:latin typeface="微软雅黑" panose="020B0503020204020204" pitchFamily="34" charset="-122"/>
                  <a:ea typeface="微软雅黑" panose="020B0503020204020204" pitchFamily="34" charset="-122"/>
                  <a:sym typeface="Helvetica" panose="020B0604020202030204"/>
                </a:endParaRPr>
              </a:p>
              <a:p>
                <a:pPr defTabSz="456743" hangingPunct="0">
                  <a:lnSpc>
                    <a:spcPct val="240000"/>
                  </a:lnSpc>
                </a:pPr>
                <a:r>
                  <a:rPr lang="zh-CN" altLang="en-US" sz="1598" kern="0" dirty="0">
                    <a:solidFill>
                      <a:srgbClr val="FFFFFF"/>
                    </a:solidFill>
                    <a:latin typeface="微软雅黑" panose="020B0503020204020204" pitchFamily="34" charset="-122"/>
                    <a:ea typeface="微软雅黑" panose="020B0503020204020204" pitchFamily="34" charset="-122"/>
                    <a:sym typeface="Helvetica" panose="020B0604020202030204"/>
                  </a:rPr>
                  <a:t>统一质检标准</a:t>
                </a:r>
                <a:endParaRPr lang="zh-CN" altLang="en-US" sz="1598"/>
              </a:p>
            </p:txBody>
          </p:sp>
          <p:sp>
            <p:nvSpPr>
              <p:cNvPr id="12" name="椭圆 1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flipH="1">
                <a:off x="13711" y="6087"/>
                <a:ext cx="268" cy="324"/>
              </a:xfrm>
              <a:prstGeom prst="ellipse">
                <a:avLst/>
              </a:prstGeom>
              <a:solidFill>
                <a:srgbClr val="DDC84D"/>
              </a:solidFill>
            </p:spPr>
            <p:txBody>
              <a:bodyPr wrap="none" lIns="91380" tIns="45690" rIns="91380" bIns="45690" rtlCol="0" anchor="ctr">
                <a:noAutofit/>
              </a:bodyPr>
              <a:lstStyle/>
              <a:p>
                <a:pPr algn="ctr" defTabSz="913486"/>
                <a:endParaRPr lang="zh-CN" altLang="en-US" sz="2797">
                  <a:solidFill>
                    <a:prstClr val="white"/>
                  </a:solidFill>
                  <a:latin typeface="思源黑体 CN ExtraLight" panose="020B0200000000000000" charset="-122"/>
                  <a:ea typeface="思源黑体 CN ExtraLight" panose="020B0200000000000000" charset="-122"/>
                  <a:cs typeface="思源黑体 CN ExtraLight" panose="020B0200000000000000" charset="-122"/>
                  <a:sym typeface="+mn-lt"/>
                </a:endParaRPr>
              </a:p>
            </p:txBody>
          </p:sp>
          <p:cxnSp>
            <p:nvCxnSpPr>
              <p:cNvPr id="13" name="直接连接符 12"/>
              <p:cNvCxnSpPr/>
              <p:nvPr/>
            </p:nvCxnSpPr>
            <p:spPr>
              <a:xfrm>
                <a:off x="13845" y="6148"/>
                <a:ext cx="0" cy="7483"/>
              </a:xfrm>
              <a:prstGeom prst="line">
                <a:avLst/>
              </a:prstGeom>
              <a:ln w="9525">
                <a:solidFill>
                  <a:srgbClr val="DDC84D"/>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3109" y="8386"/>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3109" y="7177"/>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3109" y="974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3109" y="11313"/>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3109" y="12702"/>
                <a:ext cx="1470" cy="0"/>
              </a:xfrm>
              <a:prstGeom prst="straightConnector1">
                <a:avLst/>
              </a:prstGeom>
              <a:ln>
                <a:solidFill>
                  <a:srgbClr val="DDC84D"/>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234" y="4984"/>
                <a:ext cx="3220" cy="945"/>
              </a:xfrm>
              <a:prstGeom prst="rect">
                <a:avLst/>
              </a:prstGeom>
              <a:noFill/>
            </p:spPr>
            <p:txBody>
              <a:bodyPr wrap="square" rtlCol="0">
                <a:spAutoFit/>
              </a:bodyPr>
              <a:lstStyle/>
              <a:p>
                <a:pPr algn="ctr"/>
                <a:r>
                  <a:rPr lang="en-US" altLang="zh-CN" sz="1998" b="1">
                    <a:solidFill>
                      <a:srgbClr val="DDC84D"/>
                    </a:solidFill>
                    <a:latin typeface="微软雅黑" panose="020B0503020204020204" pitchFamily="34" charset="-122"/>
                    <a:ea typeface="微软雅黑" panose="020B0503020204020204" pitchFamily="34" charset="-122"/>
                  </a:rPr>
                  <a:t>VS</a:t>
                </a:r>
              </a:p>
            </p:txBody>
          </p:sp>
        </p:grpSp>
      </p:grpSp>
    </p:spTree>
    <p:extLst>
      <p:ext uri="{BB962C8B-B14F-4D97-AF65-F5344CB8AC3E}">
        <p14:creationId xmlns:p14="http://schemas.microsoft.com/office/powerpoint/2010/main" val="41872962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圆角矩形 28"/>
          <p:cNvSpPr/>
          <p:nvPr/>
        </p:nvSpPr>
        <p:spPr>
          <a:xfrm>
            <a:off x="756146" y="1194710"/>
            <a:ext cx="2110062" cy="431604"/>
          </a:xfrm>
          <a:prstGeom prst="roundRect">
            <a:avLst/>
          </a:prstGeom>
          <a:solidFill>
            <a:srgbClr val="DDC84D"/>
          </a:solidFill>
          <a:ln w="25400" cap="flat" cmpd="sng" algn="ctr">
            <a:noFill/>
            <a:prstDash val="solid"/>
          </a:ln>
          <a:effectLst/>
        </p:spPr>
        <p:txBody>
          <a:bodyPr rtlCol="0" anchor="ctr"/>
          <a:lstStyle/>
          <a:p>
            <a:pPr algn="ctr" defTabSz="456743" hangingPunct="0">
              <a:defRPr/>
            </a:pPr>
            <a:endParaRPr lang="zh-CN" altLang="en-US" sz="1865" kern="0">
              <a:latin typeface="微软雅黑" panose="020B0503020204020204" pitchFamily="34" charset="-122"/>
              <a:ea typeface="微软雅黑" panose="020B0503020204020204" pitchFamily="34" charset="-122"/>
              <a:sym typeface="Helvetica" panose="020B0604020202030204"/>
            </a:endParaRPr>
          </a:p>
        </p:txBody>
      </p:sp>
      <p:grpSp>
        <p:nvGrpSpPr>
          <p:cNvPr id="3" name="组合 2"/>
          <p:cNvGrpSpPr/>
          <p:nvPr/>
        </p:nvGrpSpPr>
        <p:grpSpPr>
          <a:xfrm>
            <a:off x="803307" y="1893511"/>
            <a:ext cx="5759620" cy="4112685"/>
            <a:chOff x="1886" y="4477"/>
            <a:chExt cx="13618" cy="9724"/>
          </a:xfrm>
        </p:grpSpPr>
        <p:pic>
          <p:nvPicPr>
            <p:cNvPr id="30" name="视频质检-快速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86" y="6674"/>
              <a:ext cx="13618" cy="7527"/>
            </a:xfrm>
            <a:prstGeom prst="rect">
              <a:avLst/>
            </a:prstGeom>
          </p:spPr>
        </p:pic>
        <p:sp>
          <p:nvSpPr>
            <p:cNvPr id="31" name="文本框 30"/>
            <p:cNvSpPr txBox="1"/>
            <p:nvPr/>
          </p:nvSpPr>
          <p:spPr>
            <a:xfrm>
              <a:off x="1886" y="5446"/>
              <a:ext cx="10620" cy="703"/>
            </a:xfrm>
            <a:prstGeom prst="rect">
              <a:avLst/>
            </a:prstGeom>
            <a:noFill/>
          </p:spPr>
          <p:txBody>
            <a:bodyPr wrap="square" rtlCol="0">
              <a:spAutoFit/>
            </a:bodyPr>
            <a:lstStyle/>
            <a:p>
              <a:pPr defTabSz="456743" hangingPunct="0"/>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原视频时长：</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7</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分</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30</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 </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快速质检视频：</a:t>
              </a:r>
              <a:r>
                <a:rPr lang="en-US" altLang="zh-CN"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35</a:t>
              </a:r>
              <a:r>
                <a:rPr lang="zh-CN" altLang="en-US" sz="1332" kern="0" dirty="0">
                  <a:solidFill>
                    <a:schemeClr val="tx1">
                      <a:lumMod val="75000"/>
                    </a:schemeClr>
                  </a:solidFill>
                  <a:latin typeface="微软雅黑" panose="020B0503020204020204" pitchFamily="34" charset="-122"/>
                  <a:ea typeface="微软雅黑" panose="020B0503020204020204" pitchFamily="34" charset="-122"/>
                  <a:sym typeface="Helvetica" panose="020B0604020202030204"/>
                </a:rPr>
                <a:t>秒</a:t>
              </a:r>
            </a:p>
          </p:txBody>
        </p:sp>
        <p:sp>
          <p:nvSpPr>
            <p:cNvPr id="37" name="文本框 36"/>
            <p:cNvSpPr txBox="1"/>
            <p:nvPr/>
          </p:nvSpPr>
          <p:spPr>
            <a:xfrm>
              <a:off x="1886" y="4477"/>
              <a:ext cx="6427" cy="945"/>
            </a:xfrm>
            <a:prstGeom prst="rect">
              <a:avLst/>
            </a:prstGeom>
            <a:noFill/>
          </p:spPr>
          <p:txBody>
            <a:bodyPr wrap="square" rtlCol="0">
              <a:spAutoFit/>
            </a:bodyPr>
            <a:lstStyle/>
            <a:p>
              <a:pPr defTabSz="456743" hangingPunct="0"/>
              <a:r>
                <a:rPr lang="zh-CN" altLang="en-US" sz="1998" b="1" kern="0" dirty="0">
                  <a:latin typeface="微软雅黑" panose="020B0503020204020204" pitchFamily="34" charset="-122"/>
                  <a:ea typeface="微软雅黑" panose="020B0503020204020204" pitchFamily="34" charset="-122"/>
                  <a:sym typeface="Helvetica" panose="020B0604020202030204"/>
                </a:rPr>
                <a:t>快速质检视频：</a:t>
              </a:r>
            </a:p>
          </p:txBody>
        </p:sp>
      </p:grpSp>
      <p:grpSp>
        <p:nvGrpSpPr>
          <p:cNvPr id="4" name="组合 3"/>
          <p:cNvGrpSpPr/>
          <p:nvPr/>
        </p:nvGrpSpPr>
        <p:grpSpPr>
          <a:xfrm>
            <a:off x="7024357" y="1893511"/>
            <a:ext cx="4282285" cy="4117338"/>
            <a:chOff x="16745" y="4623"/>
            <a:chExt cx="10125" cy="9735"/>
          </a:xfrm>
        </p:grpSpPr>
        <p:pic>
          <p:nvPicPr>
            <p:cNvPr id="33" name="图片 32"/>
            <p:cNvPicPr>
              <a:picLocks noChangeAspect="1"/>
            </p:cNvPicPr>
            <p:nvPr/>
          </p:nvPicPr>
          <p:blipFill>
            <a:blip r:embed="rId8"/>
            <a:stretch>
              <a:fillRect/>
            </a:stretch>
          </p:blipFill>
          <p:spPr>
            <a:xfrm>
              <a:off x="16812" y="5571"/>
              <a:ext cx="10058" cy="3797"/>
            </a:xfrm>
            <a:prstGeom prst="flowChartProcess">
              <a:avLst/>
            </a:prstGeom>
          </p:spPr>
        </p:pic>
        <p:cxnSp>
          <p:nvCxnSpPr>
            <p:cNvPr id="34" name="直接连接符 33"/>
            <p:cNvCxnSpPr/>
            <p:nvPr/>
          </p:nvCxnSpPr>
          <p:spPr>
            <a:xfrm>
              <a:off x="25700" y="6895"/>
              <a:ext cx="592" cy="0"/>
            </a:xfrm>
            <a:prstGeom prst="line">
              <a:avLst/>
            </a:prstGeom>
            <a:noFill/>
            <a:ln w="22225" cap="flat" cmpd="sng" algn="ctr">
              <a:solidFill>
                <a:srgbClr val="FF0000"/>
              </a:solidFill>
              <a:prstDash val="solid"/>
            </a:ln>
            <a:effectLst/>
          </p:spPr>
        </p:cxnSp>
        <p:cxnSp>
          <p:nvCxnSpPr>
            <p:cNvPr id="35" name="直接连接符 34"/>
            <p:cNvCxnSpPr/>
            <p:nvPr/>
          </p:nvCxnSpPr>
          <p:spPr>
            <a:xfrm>
              <a:off x="17272" y="7179"/>
              <a:ext cx="592" cy="0"/>
            </a:xfrm>
            <a:prstGeom prst="line">
              <a:avLst/>
            </a:prstGeom>
            <a:noFill/>
            <a:ln w="22225" cap="flat" cmpd="sng" algn="ctr">
              <a:solidFill>
                <a:srgbClr val="FF0000"/>
              </a:solidFill>
              <a:prstDash val="solid"/>
            </a:ln>
            <a:effectLst/>
          </p:spPr>
        </p:cxnSp>
        <p:cxnSp>
          <p:nvCxnSpPr>
            <p:cNvPr id="36" name="直接连接符 35"/>
            <p:cNvCxnSpPr/>
            <p:nvPr/>
          </p:nvCxnSpPr>
          <p:spPr>
            <a:xfrm>
              <a:off x="24929" y="9212"/>
              <a:ext cx="1020" cy="0"/>
            </a:xfrm>
            <a:prstGeom prst="line">
              <a:avLst/>
            </a:prstGeom>
            <a:noFill/>
            <a:ln w="22225" cap="flat" cmpd="sng" algn="ctr">
              <a:solidFill>
                <a:srgbClr val="FF0000"/>
              </a:solidFill>
              <a:prstDash val="solid"/>
            </a:ln>
            <a:effectLst/>
          </p:spPr>
        </p:cxnSp>
        <p:sp>
          <p:nvSpPr>
            <p:cNvPr id="40" name="文本框 39"/>
            <p:cNvSpPr txBox="1"/>
            <p:nvPr/>
          </p:nvSpPr>
          <p:spPr>
            <a:xfrm>
              <a:off x="16746" y="4623"/>
              <a:ext cx="9546"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语音识别结果（部分截图）：</a:t>
              </a:r>
            </a:p>
          </p:txBody>
        </p:sp>
        <p:pic>
          <p:nvPicPr>
            <p:cNvPr id="42" name="图片 41"/>
            <p:cNvPicPr>
              <a:picLocks noChangeAspect="1"/>
            </p:cNvPicPr>
            <p:nvPr/>
          </p:nvPicPr>
          <p:blipFill>
            <a:blip r:embed="rId9"/>
            <a:stretch>
              <a:fillRect/>
            </a:stretch>
          </p:blipFill>
          <p:spPr>
            <a:xfrm>
              <a:off x="16810" y="11317"/>
              <a:ext cx="10033" cy="3041"/>
            </a:xfrm>
            <a:prstGeom prst="rect">
              <a:avLst/>
            </a:prstGeom>
          </p:spPr>
        </p:pic>
        <p:sp>
          <p:nvSpPr>
            <p:cNvPr id="44" name="文本框 43"/>
            <p:cNvSpPr txBox="1"/>
            <p:nvPr/>
          </p:nvSpPr>
          <p:spPr>
            <a:xfrm>
              <a:off x="16745" y="10315"/>
              <a:ext cx="9360" cy="800"/>
            </a:xfrm>
            <a:prstGeom prst="rect">
              <a:avLst/>
            </a:prstGeom>
            <a:noFill/>
          </p:spPr>
          <p:txBody>
            <a:bodyPr wrap="square" rtlCol="0">
              <a:spAutoFit/>
            </a:bodyPr>
            <a:lstStyle/>
            <a:p>
              <a:pPr defTabSz="456743" hangingPunct="0">
                <a:defRPr/>
              </a:pP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质检详情</a:t>
              </a:r>
              <a:r>
                <a:rPr lang="en-US" altLang="zh-CN" sz="1598" kern="0" dirty="0">
                  <a:solidFill>
                    <a:srgbClr val="DDC84D"/>
                  </a:solidFill>
                  <a:latin typeface="微软雅黑" panose="020B0503020204020204" pitchFamily="34" charset="-122"/>
                  <a:ea typeface="微软雅黑" panose="020B0503020204020204" pitchFamily="34" charset="-122"/>
                  <a:sym typeface="Helvetica" panose="020B0604020202030204"/>
                </a:rPr>
                <a:t>-</a:t>
              </a:r>
              <a:r>
                <a:rPr lang="zh-CN" altLang="en-US" sz="1598" kern="0" dirty="0">
                  <a:solidFill>
                    <a:srgbClr val="DDC84D"/>
                  </a:solidFill>
                  <a:latin typeface="微软雅黑" panose="020B0503020204020204" pitchFamily="34" charset="-122"/>
                  <a:ea typeface="微软雅黑" panose="020B0503020204020204" pitchFamily="34" charset="-122"/>
                  <a:sym typeface="Helvetica" panose="020B0604020202030204"/>
                </a:rPr>
                <a:t>图像提取结果（部分截图）：</a:t>
              </a:r>
            </a:p>
          </p:txBody>
        </p:sp>
      </p:grpSp>
      <p:sp>
        <p:nvSpPr>
          <p:cNvPr id="17" name="文本框 16"/>
          <p:cNvSpPr txBox="1"/>
          <p:nvPr/>
        </p:nvSpPr>
        <p:spPr>
          <a:xfrm>
            <a:off x="871280" y="474387"/>
            <a:ext cx="1279517"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4. 保险智能质检</a:t>
            </a:r>
          </a:p>
        </p:txBody>
      </p:sp>
      <p:sp>
        <p:nvSpPr>
          <p:cNvPr id="28" name="文本框 27"/>
          <p:cNvSpPr txBox="1"/>
          <p:nvPr/>
        </p:nvSpPr>
        <p:spPr>
          <a:xfrm>
            <a:off x="860827" y="1277708"/>
            <a:ext cx="1900700" cy="502317"/>
          </a:xfrm>
          <a:prstGeom prst="rect">
            <a:avLst/>
          </a:prstGeom>
          <a:noFill/>
        </p:spPr>
        <p:txBody>
          <a:bodyPr wrap="square" rtlCol="0">
            <a:spAutoFit/>
          </a:bodyPr>
          <a:lstStyle/>
          <a:p>
            <a:pPr defTabSz="456743" hangingPunct="0"/>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智能质检</a:t>
            </a:r>
            <a:r>
              <a:rPr lang="en-US" altLang="zh-CN" sz="1332" b="1" kern="0" dirty="0">
                <a:solidFill>
                  <a:srgbClr val="000000"/>
                </a:solidFill>
                <a:latin typeface="微软雅黑" panose="020B0503020204020204" pitchFamily="34" charset="-122"/>
                <a:ea typeface="微软雅黑" panose="020B0503020204020204" pitchFamily="34" charset="-122"/>
                <a:sym typeface="Helvetica" panose="020B0604020202030204"/>
              </a:rPr>
              <a:t>-</a:t>
            </a:r>
            <a:r>
              <a:rPr lang="zh-CN" altLang="en-US" sz="1332" b="1" kern="0" dirty="0">
                <a:solidFill>
                  <a:srgbClr val="000000"/>
                </a:solidFill>
                <a:latin typeface="微软雅黑" panose="020B0503020204020204" pitchFamily="34" charset="-122"/>
                <a:ea typeface="微软雅黑" panose="020B0503020204020204" pitchFamily="34" charset="-122"/>
                <a:sym typeface="Helvetica" panose="020B0604020202030204"/>
              </a:rPr>
              <a:t>处理结果展示</a:t>
            </a:r>
          </a:p>
        </p:txBody>
      </p:sp>
    </p:spTree>
    <p:extLst>
      <p:ext uri="{BB962C8B-B14F-4D97-AF65-F5344CB8AC3E}">
        <p14:creationId xmlns:p14="http://schemas.microsoft.com/office/powerpoint/2010/main" val="269582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0"/>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797533"/>
            <a:ext cx="5315297" cy="3060468"/>
          </a:xfrm>
          <a:prstGeom prst="rect">
            <a:avLst/>
          </a:prstGeom>
          <a:noFill/>
          <a:extLst>
            <a:ext uri="{909E8E84-426E-40DD-AFC4-6F175D3DCCD1}">
              <a14:hiddenFill xmlns:a14="http://schemas.microsoft.com/office/drawing/2010/main">
                <a:solidFill>
                  <a:srgbClr val="FFFFFF"/>
                </a:solidFill>
              </a14:hiddenFill>
            </a:ext>
          </a:extLst>
        </p:spPr>
      </p:pic>
      <p:sp>
        <p:nvSpPr>
          <p:cNvPr id="29" name="标题 1"/>
          <p:cNvSpPr txBox="1"/>
          <p:nvPr/>
        </p:nvSpPr>
        <p:spPr>
          <a:xfrm>
            <a:off x="754669" y="1248525"/>
            <a:ext cx="2158272" cy="639065"/>
          </a:xfrm>
          <a:prstGeom prst="rect">
            <a:avLst/>
          </a:prstGeom>
        </p:spPr>
        <p:txBody>
          <a:bodyPr vert="horz" lIns="60904" tIns="30452" rIns="60904" bIns="30452"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l"/>
            <a:r>
              <a:rPr kumimoji="1" lang="zh-CN" altLang="en-US" sz="1998" b="1" dirty="0">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a:rPr>
              <a:t>保险反欺诈产品</a:t>
            </a:r>
          </a:p>
        </p:txBody>
      </p:sp>
      <p:grpSp>
        <p:nvGrpSpPr>
          <p:cNvPr id="14" name="组合 13"/>
          <p:cNvGrpSpPr/>
          <p:nvPr/>
        </p:nvGrpSpPr>
        <p:grpSpPr>
          <a:xfrm>
            <a:off x="714067" y="3902906"/>
            <a:ext cx="2917875" cy="2034349"/>
            <a:chOff x="1675" y="9228"/>
            <a:chExt cx="6899" cy="4810"/>
          </a:xfrm>
        </p:grpSpPr>
        <p:pic>
          <p:nvPicPr>
            <p:cNvPr id="35" name="图片 10"/>
            <p:cNvPicPr>
              <a:picLocks noChangeAspect="1"/>
            </p:cNvPicPr>
            <p:nvPr/>
          </p:nvPicPr>
          <p:blipFill>
            <a:blip r:embed="rId5"/>
            <a:stretch>
              <a:fillRect/>
            </a:stretch>
          </p:blipFill>
          <p:spPr>
            <a:xfrm>
              <a:off x="1886" y="9228"/>
              <a:ext cx="6024" cy="3975"/>
            </a:xfrm>
            <a:prstGeom prst="rect">
              <a:avLst/>
            </a:prstGeom>
            <a:ln>
              <a:noFill/>
            </a:ln>
            <a:effectLst>
              <a:outerShdw blurRad="292100" dist="139700" dir="2700000" algn="tl" rotWithShape="0">
                <a:srgbClr val="333333">
                  <a:alpha val="65000"/>
                </a:srgbClr>
              </a:outerShdw>
            </a:effectLst>
          </p:spPr>
        </p:pic>
        <p:sp>
          <p:nvSpPr>
            <p:cNvPr id="37" name="文本框 23"/>
            <p:cNvSpPr txBox="1"/>
            <p:nvPr/>
          </p:nvSpPr>
          <p:spPr>
            <a:xfrm>
              <a:off x="1675" y="13335"/>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第二步</a:t>
              </a:r>
              <a:r>
                <a:rPr lang="zh-CN" altLang="en-US" sz="1332" dirty="0">
                  <a:latin typeface="微软雅黑" panose="020B0503020204020204" pitchFamily="34" charset="-122"/>
                  <a:ea typeface="微软雅黑" panose="020B0503020204020204" pitchFamily="34" charset="-122"/>
                </a:rPr>
                <a:t>：欺诈团伙模式挖掘锁定</a:t>
              </a:r>
            </a:p>
          </p:txBody>
        </p:sp>
      </p:grpSp>
      <p:cxnSp>
        <p:nvCxnSpPr>
          <p:cNvPr id="39" name="直接连接符 25"/>
          <p:cNvCxnSpPr/>
          <p:nvPr/>
        </p:nvCxnSpPr>
        <p:spPr>
          <a:xfrm>
            <a:off x="8796059" y="1438863"/>
            <a:ext cx="0" cy="4915485"/>
          </a:xfrm>
          <a:prstGeom prst="line">
            <a:avLst/>
          </a:prstGeom>
          <a:ln w="6350">
            <a:solidFill>
              <a:srgbClr val="DDC84D">
                <a:alpha val="50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08183" y="1784392"/>
            <a:ext cx="3930820" cy="1637630"/>
            <a:chOff x="-742" y="4219"/>
            <a:chExt cx="9294" cy="3872"/>
          </a:xfrm>
        </p:grpSpPr>
        <p:sp>
          <p:nvSpPr>
            <p:cNvPr id="34" name="文本框 9"/>
            <p:cNvSpPr txBox="1"/>
            <p:nvPr/>
          </p:nvSpPr>
          <p:spPr>
            <a:xfrm>
              <a:off x="873" y="4463"/>
              <a:ext cx="6899" cy="606"/>
            </a:xfrm>
            <a:prstGeom prst="rect">
              <a:avLst/>
            </a:prstGeom>
            <a:noFill/>
          </p:spPr>
          <p:txBody>
            <a:bodyPr wrap="square" rtlCol="0" anchor="t">
              <a:spAutoFit/>
            </a:bodyPr>
            <a:lstStyle/>
            <a:p>
              <a:pPr algn="ctr"/>
              <a:r>
                <a:rPr lang="zh-CN" altLang="en-US" sz="1066" dirty="0">
                  <a:solidFill>
                    <a:schemeClr val="bg1"/>
                  </a:solidFill>
                  <a:latin typeface="微软雅黑" panose="020B0503020204020204" pitchFamily="34" charset="-122"/>
                  <a:ea typeface="微软雅黑" panose="020B0503020204020204" pitchFamily="34" charset="-122"/>
                </a:rPr>
                <a:t>第一步：欺诈行为特征变量学习</a:t>
              </a:r>
            </a:p>
          </p:txBody>
        </p:sp>
        <p:pic>
          <p:nvPicPr>
            <p:cNvPr id="36"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 y="4219"/>
              <a:ext cx="8921" cy="3394"/>
            </a:xfrm>
            <a:prstGeom prst="rect">
              <a:avLst/>
            </a:prstGeom>
            <a:ln>
              <a:noFill/>
            </a:ln>
            <a:effectLst>
              <a:outerShdw blurRad="292100" dist="139700" dir="2700000" algn="tl" rotWithShape="0">
                <a:srgbClr val="333333">
                  <a:alpha val="65000"/>
                </a:srgbClr>
              </a:outerShdw>
            </a:effectLst>
          </p:spPr>
        </p:pic>
        <p:sp>
          <p:nvSpPr>
            <p:cNvPr id="40" name="文本框 9"/>
            <p:cNvSpPr txBox="1"/>
            <p:nvPr/>
          </p:nvSpPr>
          <p:spPr>
            <a:xfrm>
              <a:off x="1653" y="738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第一步</a:t>
              </a:r>
              <a:r>
                <a:rPr lang="zh-CN" altLang="en-US" sz="1332" dirty="0">
                  <a:latin typeface="微软雅黑" panose="020B0503020204020204" pitchFamily="34" charset="-122"/>
                  <a:ea typeface="微软雅黑" panose="020B0503020204020204" pitchFamily="34" charset="-122"/>
                </a:rPr>
                <a:t>：欺诈行为特征变量学习</a:t>
              </a:r>
            </a:p>
          </p:txBody>
        </p:sp>
      </p:grpSp>
      <p:grpSp>
        <p:nvGrpSpPr>
          <p:cNvPr id="2" name="组合 1"/>
          <p:cNvGrpSpPr/>
          <p:nvPr/>
        </p:nvGrpSpPr>
        <p:grpSpPr>
          <a:xfrm>
            <a:off x="9213926" y="1409665"/>
            <a:ext cx="3644066" cy="5134513"/>
            <a:chOff x="20980" y="3333"/>
            <a:chExt cx="8616" cy="12140"/>
          </a:xfrm>
        </p:grpSpPr>
        <p:sp>
          <p:nvSpPr>
            <p:cNvPr id="42" name="文本框 2"/>
            <p:cNvSpPr txBox="1"/>
            <p:nvPr/>
          </p:nvSpPr>
          <p:spPr>
            <a:xfrm>
              <a:off x="21295" y="3430"/>
              <a:ext cx="8301" cy="12043"/>
            </a:xfrm>
            <a:prstGeom prst="rect">
              <a:avLst/>
            </a:prstGeom>
            <a:noFill/>
          </p:spPr>
          <p:txBody>
            <a:bodyPr wrap="square" rtlCol="0" anchor="t">
              <a:spAutoFit/>
            </a:bodyPr>
            <a:lstStyle/>
            <a:p>
              <a:endParaRPr lang="en-US" altLang="zh-CN" sz="932"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zh-CN" altLang="en-US"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挂床报销</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过度医疗</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199" dirty="0">
                <a:latin typeface="微软雅黑" panose="020B0503020204020204" pitchFamily="34" charset="-122"/>
                <a:ea typeface="微软雅黑" panose="020B0503020204020204" pitchFamily="34" charset="-122"/>
              </a:endParaRPr>
            </a:p>
            <a:p>
              <a:endParaRPr lang="zh-CN" altLang="en-US"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zh-CN" altLang="en-US" sz="1332"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团伙化车险欺诈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虚假伪造事故欺诈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驾驶员顶替车险报案</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dirty="0">
                <a:latin typeface="微软雅黑" panose="020B0503020204020204" pitchFamily="34" charset="-122"/>
                <a:ea typeface="微软雅黑" panose="020B0503020204020204" pitchFamily="34" charset="-122"/>
              </a:endParaRPr>
            </a:p>
            <a:p>
              <a:endParaRPr lang="en-US" altLang="zh-CN" sz="932" b="1" dirty="0">
                <a:latin typeface="微软雅黑" panose="020B0503020204020204" pitchFamily="34" charset="-122"/>
                <a:ea typeface="微软雅黑" panose="020B0503020204020204" pitchFamily="34" charset="-122"/>
              </a:endParaRPr>
            </a:p>
            <a:p>
              <a:r>
                <a:rPr lang="zh-CN" altLang="en-US" sz="1332" b="1" dirty="0">
                  <a:latin typeface="微软雅黑" panose="020B0503020204020204" pitchFamily="34" charset="-122"/>
                  <a:ea typeface="微软雅黑" panose="020B0503020204020204" pitchFamily="34" charset="-122"/>
                </a:rPr>
                <a:t>识别风险</a:t>
              </a:r>
              <a:endParaRPr lang="en-US" altLang="zh-CN" sz="1332" dirty="0">
                <a:latin typeface="微软雅黑" panose="020B0503020204020204" pitchFamily="34" charset="-122"/>
                <a:ea typeface="微软雅黑" panose="020B0503020204020204" pitchFamily="34" charset="-122"/>
              </a:endParaRP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团伙化欺诈风险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职业化欺诈风险</a:t>
              </a:r>
            </a:p>
            <a:p>
              <a:pPr algn="just">
                <a:buFont typeface="Wingdings" panose="05000000000000000000" pitchFamily="2" charset="2"/>
                <a:buChar char="ü"/>
              </a:pPr>
              <a:r>
                <a:rPr lang="zh-CN" altLang="en-US" sz="1332">
                  <a:solidFill>
                    <a:schemeClr val="tx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grpSp>
          <p:nvGrpSpPr>
            <p:cNvPr id="43" name="Group 136"/>
            <p:cNvGrpSpPr/>
            <p:nvPr/>
          </p:nvGrpSpPr>
          <p:grpSpPr>
            <a:xfrm>
              <a:off x="20980" y="3333"/>
              <a:ext cx="4014" cy="979"/>
              <a:chOff x="8588692" y="1038225"/>
              <a:chExt cx="1542415" cy="424180"/>
            </a:xfrm>
          </p:grpSpPr>
          <p:sp>
            <p:nvSpPr>
              <p:cNvPr id="50"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lstStyle/>
              <a:p>
                <a:pPr algn="ctr" defTabSz="608990">
                  <a:defRPr/>
                </a:pPr>
                <a:endParaRPr lang="zh-CN" altLang="en-US" sz="1199" kern="0">
                  <a:solidFill>
                    <a:srgbClr val="0098A8"/>
                  </a:solidFill>
                  <a:latin typeface="Arial" panose="020B0604020202020204"/>
                  <a:ea typeface="微软雅黑" panose="020B0503020204020204" pitchFamily="34" charset="-122"/>
                </a:endParaRPr>
              </a:p>
            </p:txBody>
          </p:sp>
          <p:sp>
            <p:nvSpPr>
              <p:cNvPr id="51" name="文本框 17"/>
              <p:cNvSpPr txBox="1"/>
              <p:nvPr/>
            </p:nvSpPr>
            <p:spPr>
              <a:xfrm>
                <a:off x="8588692" y="1108928"/>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医疗意外险</a:t>
                </a:r>
              </a:p>
            </p:txBody>
          </p:sp>
        </p:grpSp>
        <p:grpSp>
          <p:nvGrpSpPr>
            <p:cNvPr id="44" name="Group 136"/>
            <p:cNvGrpSpPr/>
            <p:nvPr/>
          </p:nvGrpSpPr>
          <p:grpSpPr>
            <a:xfrm>
              <a:off x="21300" y="7943"/>
              <a:ext cx="3382" cy="979"/>
              <a:chOff x="8710118" y="1038225"/>
              <a:chExt cx="1299563" cy="424180"/>
            </a:xfrm>
          </p:grpSpPr>
          <p:sp>
            <p:nvSpPr>
              <p:cNvPr id="48" name="圆角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9" name="文本框 17"/>
              <p:cNvSpPr txBox="1"/>
              <p:nvPr/>
            </p:nvSpPr>
            <p:spPr>
              <a:xfrm>
                <a:off x="8710118" y="1114482"/>
                <a:ext cx="1299563"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车险</a:t>
                </a:r>
              </a:p>
            </p:txBody>
          </p:sp>
        </p:grpSp>
        <p:grpSp>
          <p:nvGrpSpPr>
            <p:cNvPr id="45" name="Group 136"/>
            <p:cNvGrpSpPr/>
            <p:nvPr/>
          </p:nvGrpSpPr>
          <p:grpSpPr>
            <a:xfrm>
              <a:off x="20980" y="12087"/>
              <a:ext cx="4014" cy="979"/>
              <a:chOff x="8588692" y="1038225"/>
              <a:chExt cx="1542415" cy="424180"/>
            </a:xfrm>
          </p:grpSpPr>
          <p:sp>
            <p:nvSpPr>
              <p:cNvPr id="46" name="剪去对角的矩形 47"/>
              <p:cNvSpPr/>
              <p:nvPr/>
            </p:nvSpPr>
            <p:spPr>
              <a:xfrm>
                <a:off x="8710295" y="1038225"/>
                <a:ext cx="1299210" cy="424180"/>
              </a:xfrm>
              <a:prstGeom prst="roundRect">
                <a:avLst/>
              </a:prstGeom>
              <a:solidFill>
                <a:srgbClr val="DDC84D"/>
              </a:solidFill>
              <a:ln w="12700" cap="flat" cmpd="sng" algn="ctr">
                <a:noFill/>
                <a:prstDash val="solid"/>
                <a:miter lim="800000"/>
              </a:ln>
              <a:effectLst/>
            </p:spPr>
            <p:txBody>
              <a:bodyPr rtlCol="0" anchor="ctr">
                <a:noAutofit/>
              </a:bodyPr>
              <a:lstStyle/>
              <a:p>
                <a:pPr algn="ctr">
                  <a:defRPr/>
                </a:pPr>
                <a:endParaRPr lang="zh-CN" altLang="en-US" sz="1199" kern="0">
                  <a:solidFill>
                    <a:srgbClr val="0098A8"/>
                  </a:solidFill>
                  <a:latin typeface="Arial" panose="020B0604020202020204"/>
                  <a:ea typeface="微软雅黑" panose="020B0503020204020204" pitchFamily="34" charset="-122"/>
                  <a:sym typeface="+mn-ea"/>
                </a:endParaRPr>
              </a:p>
            </p:txBody>
          </p:sp>
          <p:sp>
            <p:nvSpPr>
              <p:cNvPr id="47" name="文本框 17"/>
              <p:cNvSpPr txBox="1"/>
              <p:nvPr/>
            </p:nvSpPr>
            <p:spPr>
              <a:xfrm>
                <a:off x="8588692" y="1114553"/>
                <a:ext cx="1542415" cy="304592"/>
              </a:xfrm>
              <a:prstGeom prst="rect">
                <a:avLst/>
              </a:prstGeom>
              <a:noFill/>
              <a:ln w="9525">
                <a:noFill/>
              </a:ln>
            </p:spPr>
            <p:txBody>
              <a:bodyPr wrap="square">
                <a:spAutoFit/>
              </a:bodyPr>
              <a:lstStyle/>
              <a:p>
                <a:pPr algn="ctr"/>
                <a:r>
                  <a:rPr lang="zh-CN" altLang="en-US" sz="1332" b="1">
                    <a:solidFill>
                      <a:srgbClr val="352301"/>
                    </a:solidFill>
                    <a:latin typeface="微软雅黑" panose="020B0503020204020204" pitchFamily="34" charset="-122"/>
                    <a:ea typeface="微软雅黑" panose="020B0503020204020204" pitchFamily="34" charset="-122"/>
                  </a:rPr>
                  <a:t>航空延误险</a:t>
                </a:r>
              </a:p>
            </p:txBody>
          </p:sp>
        </p:grpSp>
      </p:grpSp>
      <p:cxnSp>
        <p:nvCxnSpPr>
          <p:cNvPr id="3"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71280" y="474387"/>
            <a:ext cx="2048959" cy="276871"/>
          </a:xfrm>
          <a:prstGeom prst="rect">
            <a:avLst/>
          </a:prstGeom>
          <a:noFill/>
        </p:spPr>
        <p:txBody>
          <a:bodyPr wrap="none" rtlCol="0">
            <a:spAutoFit/>
          </a:bodyPr>
          <a:lstStyle/>
          <a:p>
            <a:pPr defTabSz="913486"/>
            <a:r>
              <a:rPr lang="zh-CN" altLang="en-US" sz="1199" dirty="0">
                <a:latin typeface="微软雅黑" panose="020B0503020204020204" pitchFamily="34" charset="-122"/>
                <a:ea typeface="微软雅黑" panose="020B0503020204020204" pitchFamily="34" charset="-122"/>
                <a:cs typeface="微软雅黑" panose="020B0503020204020204" pitchFamily="34" charset="-122"/>
                <a:sym typeface="+mn-lt"/>
              </a:rPr>
              <a:t>5. 核保通：保险大数据风控</a:t>
            </a:r>
          </a:p>
        </p:txBody>
      </p:sp>
      <p:grpSp>
        <p:nvGrpSpPr>
          <p:cNvPr id="11" name="组合 10"/>
          <p:cNvGrpSpPr/>
          <p:nvPr/>
        </p:nvGrpSpPr>
        <p:grpSpPr>
          <a:xfrm>
            <a:off x="3849757" y="1350453"/>
            <a:ext cx="4729334" cy="4705650"/>
            <a:chOff x="8891" y="3193"/>
            <a:chExt cx="11182" cy="11126"/>
          </a:xfrm>
        </p:grpSpPr>
        <p:graphicFrame>
          <p:nvGraphicFramePr>
            <p:cNvPr id="38" name="图表 22"/>
            <p:cNvGraphicFramePr/>
            <p:nvPr/>
          </p:nvGraphicFramePr>
          <p:xfrm>
            <a:off x="8891" y="3193"/>
            <a:ext cx="11182" cy="11126"/>
          </p:xfrm>
          <a:graphic>
            <a:graphicData uri="http://schemas.openxmlformats.org/drawingml/2006/chart">
              <c:chart xmlns:c="http://schemas.openxmlformats.org/drawingml/2006/chart" xmlns:r="http://schemas.openxmlformats.org/officeDocument/2006/relationships" r:id="rId7"/>
            </a:graphicData>
          </a:graphic>
        </p:graphicFrame>
        <p:grpSp>
          <p:nvGrpSpPr>
            <p:cNvPr id="8" name="组合 7"/>
            <p:cNvGrpSpPr/>
            <p:nvPr/>
          </p:nvGrpSpPr>
          <p:grpSpPr>
            <a:xfrm>
              <a:off x="11099" y="13159"/>
              <a:ext cx="7246" cy="1046"/>
              <a:chOff x="5849" y="14848"/>
              <a:chExt cx="7246" cy="1046"/>
            </a:xfrm>
          </p:grpSpPr>
          <p:sp>
            <p:nvSpPr>
              <p:cNvPr id="6" name="矩形 5"/>
              <p:cNvSpPr/>
              <p:nvPr/>
            </p:nvSpPr>
            <p:spPr>
              <a:xfrm>
                <a:off x="5849" y="14848"/>
                <a:ext cx="6688" cy="1046"/>
              </a:xfrm>
              <a:prstGeom prst="rect">
                <a:avLst/>
              </a:prstGeom>
              <a:solidFill>
                <a:srgbClr val="1915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
            <p:nvSpPr>
              <p:cNvPr id="5" name="文本框 23"/>
              <p:cNvSpPr txBox="1"/>
              <p:nvPr/>
            </p:nvSpPr>
            <p:spPr>
              <a:xfrm>
                <a:off x="6196" y="15068"/>
                <a:ext cx="6899" cy="703"/>
              </a:xfrm>
              <a:prstGeom prst="rect">
                <a:avLst/>
              </a:prstGeom>
              <a:noFill/>
            </p:spPr>
            <p:txBody>
              <a:bodyPr wrap="square" rtlCol="0" anchor="t">
                <a:spAutoFit/>
              </a:bodyPr>
              <a:lstStyle/>
              <a:p>
                <a:pPr algn="l"/>
                <a:r>
                  <a:rPr lang="zh-CN" altLang="en-US" sz="1332" b="1" dirty="0">
                    <a:latin typeface="微软雅黑" panose="020B0503020204020204" pitchFamily="34" charset="-122"/>
                    <a:ea typeface="微软雅黑" panose="020B0503020204020204" pitchFamily="34" charset="-122"/>
                  </a:rPr>
                  <a:t>第三步</a:t>
                </a:r>
                <a:r>
                  <a:rPr lang="zh-CN" altLang="en-US" sz="1332" dirty="0">
                    <a:latin typeface="微软雅黑" panose="020B0503020204020204" pitchFamily="34" charset="-122"/>
                    <a:ea typeface="微软雅黑" panose="020B0503020204020204" pitchFamily="34" charset="-122"/>
                  </a:rPr>
                  <a:t>：保险案件欺诈识别分析</a:t>
                </a:r>
              </a:p>
            </p:txBody>
          </p:sp>
        </p:grpSp>
      </p:grpSp>
    </p:spTree>
    <p:extLst>
      <p:ext uri="{BB962C8B-B14F-4D97-AF65-F5344CB8AC3E}">
        <p14:creationId xmlns:p14="http://schemas.microsoft.com/office/powerpoint/2010/main" val="287627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13635" y="484888"/>
            <a:ext cx="6647974" cy="461345"/>
          </a:xfrm>
          <a:prstGeom prst="rect">
            <a:avLst/>
          </a:prstGeom>
          <a:noFill/>
        </p:spPr>
        <p:txBody>
          <a:bodyPr wrap="none" rtlCol="0">
            <a:spAutoFit/>
          </a:bodyPr>
          <a:lstStyle>
            <a:defPPr>
              <a:defRPr lang="zh-CN"/>
            </a:defPPr>
            <a:lvl1pPr algn="ctr">
              <a:defRPr sz="3555">
                <a:solidFill>
                  <a:srgbClr val="DDC84D"/>
                </a:solidFill>
                <a:latin typeface="微软雅黑" panose="020B0503020204020204" pitchFamily="34" charset="-122"/>
                <a:ea typeface="微软雅黑" panose="020B0503020204020204" pitchFamily="34" charset="-122"/>
              </a:defRPr>
            </a:lvl1pPr>
          </a:lstStyle>
          <a:p>
            <a:pPr algn="l" defTabSz="913486"/>
            <a:r>
              <a:rPr lang="zh-CN" altLang="en-US" sz="2398" dirty="0">
                <a:solidFill>
                  <a:schemeClr val="tx1"/>
                </a:solidFill>
                <a:cs typeface="微软雅黑" panose="020B0503020204020204" pitchFamily="34" charset="-122"/>
                <a:sym typeface="+mn-lt"/>
              </a:rPr>
              <a:t>未来愿景：腾讯科技创新覆盖保险全行业价值链</a:t>
            </a:r>
          </a:p>
        </p:txBody>
      </p:sp>
      <p:pic>
        <p:nvPicPr>
          <p:cNvPr id="9" name="图片 8" descr="腾讯云Logo+slogan w-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8182" y="524122"/>
            <a:ext cx="2332153" cy="207252"/>
          </a:xfrm>
          <a:prstGeom prst="rect">
            <a:avLst/>
          </a:prstGeom>
        </p:spPr>
      </p:pic>
      <p:cxnSp>
        <p:nvCxnSpPr>
          <p:cNvPr id="10" name="直接连接符 11"/>
          <p:cNvCxnSpPr/>
          <p:nvPr/>
        </p:nvCxnSpPr>
        <p:spPr>
          <a:xfrm>
            <a:off x="803255" y="528972"/>
            <a:ext cx="0" cy="336613"/>
          </a:xfrm>
          <a:prstGeom prst="line">
            <a:avLst/>
          </a:prstGeom>
          <a:ln>
            <a:solidFill>
              <a:srgbClr val="DDC84D"/>
            </a:solidFill>
          </a:ln>
        </p:spPr>
        <p:style>
          <a:lnRef idx="1">
            <a:schemeClr val="accent1"/>
          </a:lnRef>
          <a:fillRef idx="0">
            <a:schemeClr val="accent1"/>
          </a:fillRef>
          <a:effectRef idx="0">
            <a:schemeClr val="accent1"/>
          </a:effectRef>
          <a:fontRef idx="minor">
            <a:schemeClr val="tx1"/>
          </a:fontRef>
        </p:style>
      </p:cxnSp>
      <p:pic>
        <p:nvPicPr>
          <p:cNvPr id="12" name="Picture 2" descr="D:\项目\执行\t-腾讯\腾讯云\金融云\PPT\图片\细节.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338" r="50000" b="54081"/>
          <a:stretch>
            <a:fillRect/>
          </a:stretch>
        </p:blipFill>
        <p:spPr bwMode="auto">
          <a:xfrm flipH="1">
            <a:off x="6871064" y="3800916"/>
            <a:ext cx="5315297" cy="3060468"/>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直接连接符 120"/>
          <p:cNvCxnSpPr/>
          <p:nvPr/>
        </p:nvCxnSpPr>
        <p:spPr>
          <a:xfrm>
            <a:off x="1800604" y="2293190"/>
            <a:ext cx="886063" cy="0"/>
          </a:xfrm>
          <a:prstGeom prst="line">
            <a:avLst/>
          </a:prstGeom>
          <a:noFill/>
          <a:ln w="6350" cap="flat" cmpd="sng" algn="ctr">
            <a:solidFill>
              <a:srgbClr val="C28E4D"/>
            </a:solidFill>
            <a:prstDash val="solid"/>
            <a:miter lim="800000"/>
          </a:ln>
          <a:effectLst/>
        </p:spPr>
      </p:cxnSp>
      <p:cxnSp>
        <p:nvCxnSpPr>
          <p:cNvPr id="122" name="直接连接符 121"/>
          <p:cNvCxnSpPr/>
          <p:nvPr/>
        </p:nvCxnSpPr>
        <p:spPr>
          <a:xfrm>
            <a:off x="3318119" y="2293190"/>
            <a:ext cx="886063" cy="0"/>
          </a:xfrm>
          <a:prstGeom prst="line">
            <a:avLst/>
          </a:prstGeom>
          <a:noFill/>
          <a:ln w="6350" cap="flat" cmpd="sng" algn="ctr">
            <a:solidFill>
              <a:srgbClr val="C28E4D"/>
            </a:solidFill>
            <a:prstDash val="solid"/>
            <a:miter lim="800000"/>
          </a:ln>
          <a:effectLst/>
        </p:spPr>
      </p:cxnSp>
      <p:cxnSp>
        <p:nvCxnSpPr>
          <p:cNvPr id="123" name="直接连接符 122"/>
          <p:cNvCxnSpPr/>
          <p:nvPr/>
        </p:nvCxnSpPr>
        <p:spPr>
          <a:xfrm>
            <a:off x="4668149" y="2293190"/>
            <a:ext cx="886063" cy="0"/>
          </a:xfrm>
          <a:prstGeom prst="line">
            <a:avLst/>
          </a:prstGeom>
          <a:noFill/>
          <a:ln w="6350" cap="flat" cmpd="sng" algn="ctr">
            <a:solidFill>
              <a:srgbClr val="C28E4D"/>
            </a:solidFill>
            <a:prstDash val="solid"/>
            <a:miter lim="800000"/>
          </a:ln>
          <a:effectLst/>
        </p:spPr>
      </p:cxnSp>
      <p:cxnSp>
        <p:nvCxnSpPr>
          <p:cNvPr id="124" name="直接连接符 123"/>
          <p:cNvCxnSpPr/>
          <p:nvPr/>
        </p:nvCxnSpPr>
        <p:spPr>
          <a:xfrm>
            <a:off x="6176782" y="2293190"/>
            <a:ext cx="886063" cy="0"/>
          </a:xfrm>
          <a:prstGeom prst="line">
            <a:avLst/>
          </a:prstGeom>
          <a:noFill/>
          <a:ln w="6350" cap="flat" cmpd="sng" algn="ctr">
            <a:solidFill>
              <a:srgbClr val="C28E4D"/>
            </a:solidFill>
            <a:prstDash val="solid"/>
            <a:miter lim="800000"/>
          </a:ln>
          <a:effectLst/>
        </p:spPr>
      </p:cxnSp>
      <p:cxnSp>
        <p:nvCxnSpPr>
          <p:cNvPr id="125" name="直接连接符 124"/>
          <p:cNvCxnSpPr/>
          <p:nvPr/>
        </p:nvCxnSpPr>
        <p:spPr>
          <a:xfrm>
            <a:off x="7722211" y="2293190"/>
            <a:ext cx="886063" cy="0"/>
          </a:xfrm>
          <a:prstGeom prst="line">
            <a:avLst/>
          </a:prstGeom>
          <a:noFill/>
          <a:ln w="6350" cap="flat" cmpd="sng" algn="ctr">
            <a:solidFill>
              <a:srgbClr val="C28E4D"/>
            </a:solidFill>
            <a:prstDash val="solid"/>
            <a:miter lim="800000"/>
          </a:ln>
          <a:effectLst/>
        </p:spPr>
      </p:cxnSp>
      <p:cxnSp>
        <p:nvCxnSpPr>
          <p:cNvPr id="126" name="直接连接符 125"/>
          <p:cNvCxnSpPr/>
          <p:nvPr/>
        </p:nvCxnSpPr>
        <p:spPr>
          <a:xfrm>
            <a:off x="9253683" y="2293190"/>
            <a:ext cx="1007024" cy="0"/>
          </a:xfrm>
          <a:prstGeom prst="line">
            <a:avLst/>
          </a:prstGeom>
          <a:noFill/>
          <a:ln w="6350" cap="flat" cmpd="sng" algn="ctr">
            <a:solidFill>
              <a:srgbClr val="C28E4D"/>
            </a:solidFill>
            <a:prstDash val="solid"/>
            <a:miter lim="800000"/>
          </a:ln>
          <a:effectLst/>
        </p:spPr>
      </p:cxnSp>
      <p:sp>
        <p:nvSpPr>
          <p:cNvPr id="127" name="矩形 126"/>
          <p:cNvSpPr/>
          <p:nvPr/>
        </p:nvSpPr>
        <p:spPr>
          <a:xfrm>
            <a:off x="1764830"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营销展业</a:t>
            </a:r>
          </a:p>
        </p:txBody>
      </p:sp>
      <p:sp>
        <p:nvSpPr>
          <p:cNvPr id="128" name="矩形 127"/>
          <p:cNvSpPr/>
          <p:nvPr/>
        </p:nvSpPr>
        <p:spPr>
          <a:xfrm>
            <a:off x="3489010" y="1885052"/>
            <a:ext cx="595036" cy="387414"/>
          </a:xfrm>
          <a:prstGeom prst="rect">
            <a:avLst/>
          </a:prstGeom>
        </p:spPr>
        <p:txBody>
          <a:bodyPr wrap="none">
            <a:spAutoFit/>
          </a:bodyPr>
          <a:lstStyle/>
          <a:p>
            <a:pPr algn="ctr" defTabSz="304495">
              <a:lnSpc>
                <a:spcPct val="120000"/>
              </a:lnSpc>
              <a:defRPr/>
            </a:pPr>
            <a:r>
              <a:rPr lang="zh-CN" altLang="en-US" sz="1598" b="1" dirty="0">
                <a:solidFill>
                  <a:srgbClr val="DDC84D"/>
                </a:solidFill>
                <a:latin typeface="微软雅黑" panose="020B0503020204020204" pitchFamily="34" charset="-122"/>
                <a:ea typeface="微软雅黑" panose="020B0503020204020204" pitchFamily="34" charset="-122"/>
              </a:rPr>
              <a:t>核保</a:t>
            </a:r>
            <a:endParaRPr lang="zh-CN" altLang="en-US" sz="1116" kern="0" dirty="0">
              <a:solidFill>
                <a:srgbClr val="DDC84D"/>
              </a:solidFill>
              <a:latin typeface="微软雅黑" panose="020B0503020204020204" pitchFamily="34" charset="-122"/>
              <a:ea typeface="微软雅黑" panose="020B0503020204020204" pitchFamily="34" charset="-122"/>
            </a:endParaRPr>
          </a:p>
        </p:txBody>
      </p:sp>
      <p:sp>
        <p:nvSpPr>
          <p:cNvPr id="129" name="矩形 128"/>
          <p:cNvSpPr/>
          <p:nvPr/>
        </p:nvSpPr>
        <p:spPr>
          <a:xfrm>
            <a:off x="4804781"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定价</a:t>
            </a:r>
          </a:p>
        </p:txBody>
      </p:sp>
      <p:sp>
        <p:nvSpPr>
          <p:cNvPr id="130" name="矩形 129"/>
          <p:cNvSpPr/>
          <p:nvPr/>
        </p:nvSpPr>
        <p:spPr>
          <a:xfrm>
            <a:off x="6118381" y="1934113"/>
            <a:ext cx="1005404"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保单管理</a:t>
            </a:r>
          </a:p>
        </p:txBody>
      </p:sp>
      <p:sp>
        <p:nvSpPr>
          <p:cNvPr id="131" name="矩形 130"/>
          <p:cNvSpPr/>
          <p:nvPr/>
        </p:nvSpPr>
        <p:spPr>
          <a:xfrm>
            <a:off x="7842349" y="1934113"/>
            <a:ext cx="595036"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理赔</a:t>
            </a:r>
          </a:p>
        </p:txBody>
      </p:sp>
      <p:sp>
        <p:nvSpPr>
          <p:cNvPr id="132" name="矩形 131"/>
          <p:cNvSpPr/>
          <p:nvPr/>
        </p:nvSpPr>
        <p:spPr>
          <a:xfrm>
            <a:off x="9155073" y="1934113"/>
            <a:ext cx="1210588" cy="338234"/>
          </a:xfrm>
          <a:prstGeom prst="rect">
            <a:avLst/>
          </a:prstGeom>
        </p:spPr>
        <p:txBody>
          <a:bodyPr wrap="none">
            <a:spAutoFit/>
          </a:bodyPr>
          <a:lstStyle/>
          <a:p>
            <a:pPr algn="ctr" defTabSz="608990"/>
            <a:r>
              <a:rPr lang="zh-CN" altLang="en-US" sz="1598" b="1" dirty="0">
                <a:solidFill>
                  <a:srgbClr val="DDC84D"/>
                </a:solidFill>
                <a:latin typeface="微软雅黑" panose="020B0503020204020204" pitchFamily="34" charset="-122"/>
                <a:ea typeface="微软雅黑" panose="020B0503020204020204" pitchFamily="34" charset="-122"/>
              </a:rPr>
              <a:t>全流程服务</a:t>
            </a:r>
          </a:p>
        </p:txBody>
      </p:sp>
      <p:cxnSp>
        <p:nvCxnSpPr>
          <p:cNvPr id="133" name="直接连接符 132"/>
          <p:cNvCxnSpPr/>
          <p:nvPr/>
        </p:nvCxnSpPr>
        <p:spPr>
          <a:xfrm flipH="1">
            <a:off x="1543878" y="2293190"/>
            <a:ext cx="691087" cy="404332"/>
          </a:xfrm>
          <a:prstGeom prst="line">
            <a:avLst/>
          </a:prstGeom>
          <a:noFill/>
          <a:ln w="6350" cap="flat" cmpd="sng" algn="ctr">
            <a:solidFill>
              <a:srgbClr val="C98D01"/>
            </a:solidFill>
            <a:prstDash val="solid"/>
            <a:miter lim="800000"/>
          </a:ln>
          <a:effectLst/>
        </p:spPr>
      </p:cxnSp>
      <p:cxnSp>
        <p:nvCxnSpPr>
          <p:cNvPr id="134" name="直接连接符 133"/>
          <p:cNvCxnSpPr/>
          <p:nvPr/>
        </p:nvCxnSpPr>
        <p:spPr>
          <a:xfrm>
            <a:off x="1543878" y="2701330"/>
            <a:ext cx="0" cy="310016"/>
          </a:xfrm>
          <a:prstGeom prst="line">
            <a:avLst/>
          </a:prstGeom>
          <a:noFill/>
          <a:ln w="6350" cap="flat" cmpd="sng" algn="ctr">
            <a:solidFill>
              <a:srgbClr val="C98D01"/>
            </a:solidFill>
            <a:prstDash val="solid"/>
            <a:miter lim="800000"/>
          </a:ln>
          <a:effectLst/>
        </p:spPr>
      </p:cxnSp>
      <p:cxnSp>
        <p:nvCxnSpPr>
          <p:cNvPr id="135" name="直接连接符 134"/>
          <p:cNvCxnSpPr/>
          <p:nvPr/>
        </p:nvCxnSpPr>
        <p:spPr>
          <a:xfrm flipH="1">
            <a:off x="3391711" y="2299112"/>
            <a:ext cx="332009" cy="413637"/>
          </a:xfrm>
          <a:prstGeom prst="line">
            <a:avLst/>
          </a:prstGeom>
          <a:noFill/>
          <a:ln w="6350" cap="flat" cmpd="sng" algn="ctr">
            <a:solidFill>
              <a:srgbClr val="C28E4D"/>
            </a:solidFill>
            <a:prstDash val="solid"/>
            <a:miter lim="800000"/>
          </a:ln>
          <a:effectLst/>
        </p:spPr>
      </p:cxnSp>
      <p:cxnSp>
        <p:nvCxnSpPr>
          <p:cNvPr id="137" name="直接连接符 136"/>
          <p:cNvCxnSpPr/>
          <p:nvPr/>
        </p:nvCxnSpPr>
        <p:spPr>
          <a:xfrm flipH="1">
            <a:off x="7145318" y="2287269"/>
            <a:ext cx="960078" cy="425479"/>
          </a:xfrm>
          <a:prstGeom prst="line">
            <a:avLst/>
          </a:prstGeom>
          <a:noFill/>
          <a:ln w="6350" cap="flat" cmpd="sng" algn="ctr">
            <a:solidFill>
              <a:srgbClr val="C28E4D"/>
            </a:solidFill>
            <a:prstDash val="solid"/>
            <a:miter lim="800000"/>
          </a:ln>
          <a:effectLst/>
        </p:spPr>
      </p:cxnSp>
      <p:cxnSp>
        <p:nvCxnSpPr>
          <p:cNvPr id="138" name="直接连接符 137"/>
          <p:cNvCxnSpPr/>
          <p:nvPr/>
        </p:nvCxnSpPr>
        <p:spPr>
          <a:xfrm flipV="1">
            <a:off x="876053" y="2697523"/>
            <a:ext cx="10166673" cy="15226"/>
          </a:xfrm>
          <a:prstGeom prst="line">
            <a:avLst/>
          </a:prstGeom>
          <a:noFill/>
          <a:ln w="6350" cap="flat" cmpd="sng" algn="ctr">
            <a:solidFill>
              <a:sysClr val="windowText" lastClr="000000">
                <a:lumMod val="65000"/>
                <a:lumOff val="35000"/>
              </a:sysClr>
            </a:solidFill>
            <a:prstDash val="sysDash"/>
            <a:miter lim="800000"/>
          </a:ln>
          <a:effectLst/>
        </p:spPr>
      </p:cxnSp>
      <p:cxnSp>
        <p:nvCxnSpPr>
          <p:cNvPr id="139" name="直接连接符 138"/>
          <p:cNvCxnSpPr/>
          <p:nvPr/>
        </p:nvCxnSpPr>
        <p:spPr>
          <a:xfrm>
            <a:off x="8097361" y="2293191"/>
            <a:ext cx="610305" cy="397988"/>
          </a:xfrm>
          <a:prstGeom prst="line">
            <a:avLst/>
          </a:prstGeom>
          <a:noFill/>
          <a:ln w="6350" cap="flat" cmpd="sng" algn="ctr">
            <a:solidFill>
              <a:srgbClr val="C28E4D"/>
            </a:solidFill>
            <a:prstDash val="solid"/>
            <a:miter lim="800000"/>
          </a:ln>
          <a:effectLst/>
        </p:spPr>
      </p:cxnSp>
      <p:cxnSp>
        <p:nvCxnSpPr>
          <p:cNvPr id="140" name="直接连接符 139"/>
          <p:cNvCxnSpPr/>
          <p:nvPr/>
        </p:nvCxnSpPr>
        <p:spPr>
          <a:xfrm>
            <a:off x="9743450" y="2292768"/>
            <a:ext cx="610305" cy="397988"/>
          </a:xfrm>
          <a:prstGeom prst="line">
            <a:avLst/>
          </a:prstGeom>
          <a:noFill/>
          <a:ln w="6350" cap="flat" cmpd="sng" algn="ctr">
            <a:solidFill>
              <a:srgbClr val="C98D01"/>
            </a:solidFill>
            <a:prstDash val="solid"/>
            <a:miter lim="800000"/>
          </a:ln>
          <a:effectLst/>
        </p:spPr>
      </p:cxnSp>
      <p:cxnSp>
        <p:nvCxnSpPr>
          <p:cNvPr id="141" name="直接连接符 140"/>
          <p:cNvCxnSpPr/>
          <p:nvPr/>
        </p:nvCxnSpPr>
        <p:spPr>
          <a:xfrm>
            <a:off x="3391711" y="2706827"/>
            <a:ext cx="0" cy="443243"/>
          </a:xfrm>
          <a:prstGeom prst="line">
            <a:avLst/>
          </a:prstGeom>
          <a:noFill/>
          <a:ln w="6350" cap="flat" cmpd="sng" algn="ctr">
            <a:solidFill>
              <a:srgbClr val="C28E4D"/>
            </a:solidFill>
            <a:prstDash val="solid"/>
            <a:miter lim="800000"/>
          </a:ln>
          <a:effectLst/>
        </p:spPr>
      </p:cxnSp>
      <p:cxnSp>
        <p:nvCxnSpPr>
          <p:cNvPr id="142" name="直接连接符 141"/>
          <p:cNvCxnSpPr/>
          <p:nvPr/>
        </p:nvCxnSpPr>
        <p:spPr>
          <a:xfrm flipH="1">
            <a:off x="5143536" y="2301227"/>
            <a:ext cx="8036" cy="1318789"/>
          </a:xfrm>
          <a:prstGeom prst="line">
            <a:avLst/>
          </a:prstGeom>
          <a:noFill/>
          <a:ln w="6350" cap="flat" cmpd="sng" algn="ctr">
            <a:solidFill>
              <a:srgbClr val="C28E4D"/>
            </a:solidFill>
            <a:prstDash val="solid"/>
            <a:miter lim="800000"/>
          </a:ln>
          <a:effectLst/>
        </p:spPr>
      </p:cxnSp>
      <p:cxnSp>
        <p:nvCxnSpPr>
          <p:cNvPr id="143" name="直接连接符 142"/>
          <p:cNvCxnSpPr/>
          <p:nvPr/>
        </p:nvCxnSpPr>
        <p:spPr>
          <a:xfrm>
            <a:off x="7145318" y="2701329"/>
            <a:ext cx="0" cy="911163"/>
          </a:xfrm>
          <a:prstGeom prst="line">
            <a:avLst/>
          </a:prstGeom>
          <a:noFill/>
          <a:ln w="6350" cap="flat" cmpd="sng" algn="ctr">
            <a:solidFill>
              <a:srgbClr val="C28E4D"/>
            </a:solidFill>
            <a:prstDash val="solid"/>
            <a:miter lim="800000"/>
          </a:ln>
          <a:effectLst/>
        </p:spPr>
      </p:cxnSp>
      <p:cxnSp>
        <p:nvCxnSpPr>
          <p:cNvPr id="144" name="直接连接符 143"/>
          <p:cNvCxnSpPr/>
          <p:nvPr/>
        </p:nvCxnSpPr>
        <p:spPr>
          <a:xfrm>
            <a:off x="10353754" y="2691179"/>
            <a:ext cx="0" cy="428440"/>
          </a:xfrm>
          <a:prstGeom prst="line">
            <a:avLst/>
          </a:prstGeom>
          <a:noFill/>
          <a:ln w="6350" cap="flat" cmpd="sng" algn="ctr">
            <a:solidFill>
              <a:srgbClr val="C98D01"/>
            </a:solidFill>
            <a:prstDash val="solid"/>
            <a:miter lim="800000"/>
          </a:ln>
          <a:effectLst/>
        </p:spPr>
      </p:cxnSp>
      <p:sp>
        <p:nvSpPr>
          <p:cNvPr id="145" name="矩形 144"/>
          <p:cNvSpPr/>
          <p:nvPr/>
        </p:nvSpPr>
        <p:spPr>
          <a:xfrm>
            <a:off x="846145" y="3293871"/>
            <a:ext cx="1385316"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移动社交化营销</a:t>
            </a:r>
          </a:p>
        </p:txBody>
      </p:sp>
      <p:sp>
        <p:nvSpPr>
          <p:cNvPr id="146" name="矩形 145"/>
          <p:cNvSpPr/>
          <p:nvPr/>
        </p:nvSpPr>
        <p:spPr>
          <a:xfrm>
            <a:off x="2708781"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承保前风险管理</a:t>
            </a:r>
          </a:p>
          <a:p>
            <a:pPr algn="ctr" defTabSz="608990"/>
            <a:r>
              <a:rPr lang="zh-CN" altLang="en-US" sz="1332" dirty="0">
                <a:latin typeface="微软雅黑" panose="020B0503020204020204" pitchFamily="34" charset="-122"/>
                <a:ea typeface="微软雅黑" panose="020B0503020204020204" pitchFamily="34" charset="-122"/>
              </a:rPr>
              <a:t>（欺诈识别）</a:t>
            </a:r>
          </a:p>
        </p:txBody>
      </p:sp>
      <p:cxnSp>
        <p:nvCxnSpPr>
          <p:cNvPr id="147" name="直接连接符 146"/>
          <p:cNvCxnSpPr/>
          <p:nvPr/>
        </p:nvCxnSpPr>
        <p:spPr>
          <a:xfrm>
            <a:off x="8703013" y="2697523"/>
            <a:ext cx="0" cy="450856"/>
          </a:xfrm>
          <a:prstGeom prst="line">
            <a:avLst/>
          </a:prstGeom>
          <a:noFill/>
          <a:ln w="6350" cap="flat" cmpd="sng" algn="ctr">
            <a:solidFill>
              <a:srgbClr val="C28E4D"/>
            </a:solidFill>
            <a:prstDash val="solid"/>
            <a:miter lim="800000"/>
          </a:ln>
          <a:effectLst/>
        </p:spPr>
      </p:cxnSp>
      <p:sp>
        <p:nvSpPr>
          <p:cNvPr id="148" name="矩形 147"/>
          <p:cNvSpPr/>
          <p:nvPr/>
        </p:nvSpPr>
        <p:spPr>
          <a:xfrm>
            <a:off x="9514952" y="3293871"/>
            <a:ext cx="1728358" cy="297325"/>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保险全周期智能客服</a:t>
            </a:r>
          </a:p>
        </p:txBody>
      </p:sp>
      <p:cxnSp>
        <p:nvCxnSpPr>
          <p:cNvPr id="149" name="直接连接符 148"/>
          <p:cNvCxnSpPr/>
          <p:nvPr/>
        </p:nvCxnSpPr>
        <p:spPr>
          <a:xfrm>
            <a:off x="5977153" y="2556260"/>
            <a:ext cx="0" cy="300712"/>
          </a:xfrm>
          <a:prstGeom prst="line">
            <a:avLst/>
          </a:prstGeom>
          <a:noFill/>
          <a:ln w="6350" cap="flat" cmpd="sng" algn="ctr">
            <a:solidFill>
              <a:sysClr val="windowText" lastClr="000000">
                <a:lumMod val="65000"/>
                <a:lumOff val="35000"/>
              </a:sysClr>
            </a:solidFill>
            <a:prstDash val="sysDash"/>
            <a:miter lim="800000"/>
          </a:ln>
          <a:effectLst/>
        </p:spPr>
      </p:cxnSp>
      <p:sp>
        <p:nvSpPr>
          <p:cNvPr id="150" name="矩形 149"/>
          <p:cNvSpPr/>
          <p:nvPr/>
        </p:nvSpPr>
        <p:spPr>
          <a:xfrm>
            <a:off x="5312870"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承保前</a:t>
            </a:r>
          </a:p>
        </p:txBody>
      </p:sp>
      <p:sp>
        <p:nvSpPr>
          <p:cNvPr id="151" name="矩形 150"/>
          <p:cNvSpPr/>
          <p:nvPr/>
        </p:nvSpPr>
        <p:spPr>
          <a:xfrm>
            <a:off x="5959548" y="2790147"/>
            <a:ext cx="699230" cy="297325"/>
          </a:xfrm>
          <a:prstGeom prst="rect">
            <a:avLst/>
          </a:prstGeom>
        </p:spPr>
        <p:txBody>
          <a:bodyPr wrap="none">
            <a:spAutoFit/>
          </a:bodyPr>
          <a:lstStyle/>
          <a:p>
            <a:pPr algn="ctr" defTabSz="608990"/>
            <a:r>
              <a:rPr lang="zh-CN" altLang="en-US" sz="1332" dirty="0">
                <a:solidFill>
                  <a:schemeClr val="tx1">
                    <a:lumMod val="85000"/>
                  </a:schemeClr>
                </a:solidFill>
                <a:latin typeface="微软雅黑" panose="020B0503020204020204" pitchFamily="34" charset="-122"/>
                <a:ea typeface="微软雅黑" panose="020B0503020204020204" pitchFamily="34" charset="-122"/>
              </a:rPr>
              <a:t>承保后</a:t>
            </a:r>
          </a:p>
        </p:txBody>
      </p:sp>
      <p:sp>
        <p:nvSpPr>
          <p:cNvPr id="152" name="流程图: 离页连接符 151"/>
          <p:cNvSpPr/>
          <p:nvPr/>
        </p:nvSpPr>
        <p:spPr>
          <a:xfrm>
            <a:off x="7079340" y="3610654"/>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3" name="流程图: 离页连接符 152"/>
          <p:cNvSpPr/>
          <p:nvPr/>
        </p:nvSpPr>
        <p:spPr>
          <a:xfrm>
            <a:off x="507882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4" name="流程图: 离页连接符 153"/>
          <p:cNvSpPr/>
          <p:nvPr/>
        </p:nvSpPr>
        <p:spPr>
          <a:xfrm>
            <a:off x="3332922" y="3159375"/>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5" name="流程图: 离页连接符 154"/>
          <p:cNvSpPr/>
          <p:nvPr/>
        </p:nvSpPr>
        <p:spPr>
          <a:xfrm>
            <a:off x="8634074" y="3143303"/>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56" name="矩形 155"/>
          <p:cNvSpPr/>
          <p:nvPr/>
        </p:nvSpPr>
        <p:spPr>
          <a:xfrm>
            <a:off x="7970599" y="3293871"/>
            <a:ext cx="1385316" cy="502317"/>
          </a:xfrm>
          <a:prstGeom prst="rect">
            <a:avLst/>
          </a:prstGeom>
        </p:spPr>
        <p:txBody>
          <a:bodyPr wrap="none">
            <a:spAutoFit/>
          </a:bodyPr>
          <a:lstStyle/>
          <a:p>
            <a:pPr algn="ctr" defTabSz="608990"/>
            <a:r>
              <a:rPr lang="zh-CN" altLang="en-US" sz="1332" dirty="0">
                <a:latin typeface="微软雅黑" panose="020B0503020204020204" pitchFamily="34" charset="-122"/>
                <a:ea typeface="微软雅黑" panose="020B0503020204020204" pitchFamily="34" charset="-122"/>
              </a:rPr>
              <a:t>承保后风险管理</a:t>
            </a:r>
          </a:p>
          <a:p>
            <a:pPr algn="ctr" defTabSz="608990"/>
            <a:r>
              <a:rPr lang="zh-CN" altLang="en-US" sz="1332" dirty="0">
                <a:latin typeface="微软雅黑" panose="020B0503020204020204" pitchFamily="34" charset="-122"/>
                <a:ea typeface="微软雅黑" panose="020B0503020204020204" pitchFamily="34" charset="-122"/>
              </a:rPr>
              <a:t>（骗保识别）</a:t>
            </a:r>
          </a:p>
        </p:txBody>
      </p:sp>
      <p:cxnSp>
        <p:nvCxnSpPr>
          <p:cNvPr id="157" name="直接连接符 156"/>
          <p:cNvCxnSpPr/>
          <p:nvPr/>
        </p:nvCxnSpPr>
        <p:spPr>
          <a:xfrm>
            <a:off x="4096332" y="3411025"/>
            <a:ext cx="3788520" cy="0"/>
          </a:xfrm>
          <a:prstGeom prst="line">
            <a:avLst/>
          </a:prstGeom>
          <a:noFill/>
          <a:ln w="6350" cap="flat" cmpd="sng" algn="ctr">
            <a:solidFill>
              <a:sysClr val="windowText" lastClr="000000">
                <a:lumMod val="65000"/>
                <a:lumOff val="35000"/>
              </a:sysClr>
            </a:solidFill>
            <a:prstDash val="sysDash"/>
            <a:miter lim="800000"/>
          </a:ln>
          <a:effectLst/>
        </p:spPr>
      </p:cxnSp>
      <p:grpSp>
        <p:nvGrpSpPr>
          <p:cNvPr id="192" name="组合 191"/>
          <p:cNvGrpSpPr/>
          <p:nvPr/>
        </p:nvGrpSpPr>
        <p:grpSpPr>
          <a:xfrm>
            <a:off x="894663" y="3957466"/>
            <a:ext cx="10240265" cy="1039168"/>
            <a:chOff x="1606967" y="5732832"/>
            <a:chExt cx="13499339" cy="1176790"/>
          </a:xfrm>
        </p:grpSpPr>
        <p:sp>
          <p:nvSpPr>
            <p:cNvPr id="5" name="矩形: 圆角 4"/>
            <p:cNvSpPr/>
            <p:nvPr/>
          </p:nvSpPr>
          <p:spPr>
            <a:xfrm>
              <a:off x="161477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智能推荐</a:t>
              </a:r>
            </a:p>
          </p:txBody>
        </p:sp>
        <p:sp>
          <p:nvSpPr>
            <p:cNvPr id="158" name="矩形: 圆角 157"/>
            <p:cNvSpPr/>
            <p:nvPr/>
          </p:nvSpPr>
          <p:spPr>
            <a:xfrm>
              <a:off x="1606967"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精准营销</a:t>
              </a:r>
            </a:p>
          </p:txBody>
        </p:sp>
        <p:sp>
          <p:nvSpPr>
            <p:cNvPr id="159" name="矩形: 圆角 158"/>
            <p:cNvSpPr/>
            <p:nvPr/>
          </p:nvSpPr>
          <p:spPr>
            <a:xfrm>
              <a:off x="3956854"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核保通风控</a:t>
              </a:r>
            </a:p>
          </p:txBody>
        </p:sp>
        <p:sp>
          <p:nvSpPr>
            <p:cNvPr id="160" name="矩形: 圆角 159"/>
            <p:cNvSpPr/>
            <p:nvPr/>
          </p:nvSpPr>
          <p:spPr>
            <a:xfrm>
              <a:off x="395016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智能投保</a:t>
              </a:r>
            </a:p>
          </p:txBody>
        </p:sp>
        <p:sp>
          <p:nvSpPr>
            <p:cNvPr id="161" name="矩形: 圆角 160"/>
            <p:cNvSpPr/>
            <p:nvPr/>
          </p:nvSpPr>
          <p:spPr>
            <a:xfrm>
              <a:off x="629893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大数据精算</a:t>
              </a:r>
            </a:p>
          </p:txBody>
        </p:sp>
        <p:sp>
          <p:nvSpPr>
            <p:cNvPr id="162" name="矩形: 圆角 161"/>
            <p:cNvSpPr/>
            <p:nvPr/>
          </p:nvSpPr>
          <p:spPr>
            <a:xfrm>
              <a:off x="629893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差异化定价</a:t>
              </a:r>
            </a:p>
          </p:txBody>
        </p:sp>
        <p:sp>
          <p:nvSpPr>
            <p:cNvPr id="163" name="矩形: 圆角 162"/>
            <p:cNvSpPr/>
            <p:nvPr/>
          </p:nvSpPr>
          <p:spPr>
            <a:xfrm>
              <a:off x="8641015"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智能认证</a:t>
              </a:r>
              <a:endParaRPr lang="zh-CN" altLang="en-US" sz="1066" dirty="0">
                <a:solidFill>
                  <a:schemeClr val="tx1"/>
                </a:solidFill>
                <a:latin typeface="微软雅黑" panose="020B0503020204020204" pitchFamily="34" charset="-122"/>
                <a:ea typeface="微软雅黑" panose="020B0503020204020204" pitchFamily="34" charset="-122"/>
              </a:endParaRPr>
            </a:p>
          </p:txBody>
        </p:sp>
        <p:sp>
          <p:nvSpPr>
            <p:cNvPr id="164" name="矩形: 圆角 163"/>
            <p:cNvSpPr/>
            <p:nvPr/>
          </p:nvSpPr>
          <p:spPr>
            <a:xfrm>
              <a:off x="8641015"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双录质检</a:t>
              </a:r>
            </a:p>
          </p:txBody>
        </p:sp>
        <p:sp>
          <p:nvSpPr>
            <p:cNvPr id="165" name="矩形: 圆角 164"/>
            <p:cNvSpPr/>
            <p:nvPr/>
          </p:nvSpPr>
          <p:spPr>
            <a:xfrm>
              <a:off x="10983096"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视频理赔</a:t>
              </a:r>
            </a:p>
          </p:txBody>
        </p:sp>
        <p:sp>
          <p:nvSpPr>
            <p:cNvPr id="166" name="矩形: 圆角 165"/>
            <p:cNvSpPr/>
            <p:nvPr/>
          </p:nvSpPr>
          <p:spPr>
            <a:xfrm>
              <a:off x="10983096"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图片定损</a:t>
              </a:r>
            </a:p>
          </p:txBody>
        </p:sp>
        <p:sp>
          <p:nvSpPr>
            <p:cNvPr id="169" name="矩形: 圆角 168"/>
            <p:cNvSpPr/>
            <p:nvPr/>
          </p:nvSpPr>
          <p:spPr>
            <a:xfrm>
              <a:off x="13223603" y="57328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智能客服</a:t>
              </a:r>
            </a:p>
          </p:txBody>
        </p:sp>
        <p:sp>
          <p:nvSpPr>
            <p:cNvPr id="170" name="矩形: 圆角 169"/>
            <p:cNvSpPr/>
            <p:nvPr/>
          </p:nvSpPr>
          <p:spPr>
            <a:xfrm>
              <a:off x="13223603" y="6406332"/>
              <a:ext cx="1882703" cy="503290"/>
            </a:xfrm>
            <a:prstGeom prst="roundRect">
              <a:avLst/>
            </a:prstGeom>
            <a:noFill/>
            <a:ln>
              <a:solidFill>
                <a:srgbClr val="C98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32" dirty="0">
                  <a:solidFill>
                    <a:schemeClr val="tx1"/>
                  </a:solidFill>
                  <a:latin typeface="微软雅黑" panose="020B0503020204020204" pitchFamily="34" charset="-122"/>
                  <a:ea typeface="微软雅黑" panose="020B0503020204020204" pitchFamily="34" charset="-122"/>
                </a:rPr>
                <a:t>保全续保</a:t>
              </a:r>
            </a:p>
          </p:txBody>
        </p:sp>
      </p:grpSp>
      <p:sp>
        <p:nvSpPr>
          <p:cNvPr id="190" name="流程图: 离页连接符 189"/>
          <p:cNvSpPr/>
          <p:nvPr/>
        </p:nvSpPr>
        <p:spPr>
          <a:xfrm>
            <a:off x="10296658" y="3111582"/>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
        <p:nvSpPr>
          <p:cNvPr id="191" name="流程图: 离页连接符 190"/>
          <p:cNvSpPr/>
          <p:nvPr/>
        </p:nvSpPr>
        <p:spPr>
          <a:xfrm>
            <a:off x="1472401" y="3026571"/>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cxnSp>
        <p:nvCxnSpPr>
          <p:cNvPr id="2" name="直接连接符 1"/>
          <p:cNvCxnSpPr/>
          <p:nvPr/>
        </p:nvCxnSpPr>
        <p:spPr>
          <a:xfrm flipH="1">
            <a:off x="6615796" y="2301227"/>
            <a:ext cx="8036" cy="1318789"/>
          </a:xfrm>
          <a:prstGeom prst="line">
            <a:avLst/>
          </a:prstGeom>
          <a:noFill/>
          <a:ln w="6350" cap="flat" cmpd="sng" algn="ctr">
            <a:solidFill>
              <a:srgbClr val="C28E4D"/>
            </a:solidFill>
            <a:prstDash val="solid"/>
            <a:miter lim="800000"/>
          </a:ln>
          <a:effectLst/>
        </p:spPr>
      </p:cxnSp>
      <p:sp>
        <p:nvSpPr>
          <p:cNvPr id="3" name="流程图: 离页连接符 2"/>
          <p:cNvSpPr/>
          <p:nvPr/>
        </p:nvSpPr>
        <p:spPr>
          <a:xfrm>
            <a:off x="6551086" y="3619958"/>
            <a:ext cx="137456" cy="132804"/>
          </a:xfrm>
          <a:prstGeom prst="flowChartOffpageConnector">
            <a:avLst/>
          </a:prstGeom>
          <a:solidFill>
            <a:srgbClr val="C28E4D">
              <a:alpha val="27000"/>
            </a:srgbClr>
          </a:solidFill>
          <a:ln w="12700" cap="flat" cmpd="sng" algn="ctr">
            <a:solidFill>
              <a:srgbClr val="C28E4D"/>
            </a:solidFill>
            <a:prstDash val="solid"/>
            <a:miter lim="800000"/>
          </a:ln>
          <a:effectLst/>
        </p:spPr>
        <p:txBody>
          <a:bodyPr rot="0" spcFirstLastPara="0" vertOverflow="overflow" horzOverflow="overflow" vert="horz" wrap="square" lIns="30939" tIns="15470" rIns="30939" bIns="15470" numCol="1" spcCol="0" rtlCol="0" fromWordArt="0" anchor="ctr" anchorCtr="0" forceAA="0" compatLnSpc="1">
            <a:noAutofit/>
          </a:bodyPr>
          <a:lstStyle/>
          <a:p>
            <a:pPr algn="ctr" defTabSz="304495">
              <a:defRPr/>
            </a:pPr>
            <a:endParaRPr lang="zh-CN" altLang="en-US" sz="333" kern="0">
              <a:solidFill>
                <a:prstClr val="white"/>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1930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图像识别</a:t>
            </a:r>
            <a:endParaRPr lang="zh-CN" altLang="en-US" dirty="0"/>
          </a:p>
        </p:txBody>
      </p:sp>
    </p:spTree>
    <p:extLst>
      <p:ext uri="{BB962C8B-B14F-4D97-AF65-F5344CB8AC3E}">
        <p14:creationId xmlns:p14="http://schemas.microsoft.com/office/powerpoint/2010/main" val="2118281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反欺诈</a:t>
            </a:r>
            <a:endParaRPr lang="zh-CN" altLang="en-US" dirty="0"/>
          </a:p>
        </p:txBody>
      </p:sp>
    </p:spTree>
    <p:extLst>
      <p:ext uri="{BB962C8B-B14F-4D97-AF65-F5344CB8AC3E}">
        <p14:creationId xmlns:p14="http://schemas.microsoft.com/office/powerpoint/2010/main" val="1633521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一个寿险的例子，还没想好：产品分析 </a:t>
            </a:r>
            <a:r>
              <a:rPr lang="en-US" altLang="zh-CN" dirty="0" smtClean="0"/>
              <a:t>or</a:t>
            </a:r>
            <a:r>
              <a:rPr lang="zh-CN" altLang="en-US" smtClean="0"/>
              <a:t>客户与产品契合度分析？</a:t>
            </a:r>
            <a:endParaRPr lang="zh-CN" altLang="en-US" dirty="0"/>
          </a:p>
        </p:txBody>
      </p:sp>
    </p:spTree>
    <p:extLst>
      <p:ext uri="{BB962C8B-B14F-4D97-AF65-F5344CB8AC3E}">
        <p14:creationId xmlns:p14="http://schemas.microsoft.com/office/powerpoint/2010/main" val="312963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巨灾风险</a:t>
            </a:r>
            <a:endParaRPr lang="zh-CN" altLang="en-US" dirty="0"/>
          </a:p>
        </p:txBody>
      </p:sp>
    </p:spTree>
    <p:extLst>
      <p:ext uri="{BB962C8B-B14F-4D97-AF65-F5344CB8AC3E}">
        <p14:creationId xmlns:p14="http://schemas.microsoft.com/office/powerpoint/2010/main" val="1091895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农业保险</a:t>
            </a:r>
            <a:endParaRPr lang="zh-CN" altLang="en-US" dirty="0"/>
          </a:p>
        </p:txBody>
      </p:sp>
    </p:spTree>
    <p:extLst>
      <p:ext uri="{BB962C8B-B14F-4D97-AF65-F5344CB8AC3E}">
        <p14:creationId xmlns:p14="http://schemas.microsoft.com/office/powerpoint/2010/main" val="1697996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lvl="0"/>
            <a:r>
              <a:rPr lang="zh-CN" altLang="zh-CN" dirty="0"/>
              <a:t>生命表</a:t>
            </a:r>
          </a:p>
          <a:p>
            <a:endParaRPr lang="zh-CN" altLang="en-US" dirty="0"/>
          </a:p>
        </p:txBody>
      </p:sp>
    </p:spTree>
    <p:extLst>
      <p:ext uri="{BB962C8B-B14F-4D97-AF65-F5344CB8AC3E}">
        <p14:creationId xmlns:p14="http://schemas.microsoft.com/office/powerpoint/2010/main" val="186295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信息技术部</a:t>
            </a:r>
            <a:endParaRPr lang="en-US" altLang="zh-CN" dirty="0" smtClean="0"/>
          </a:p>
          <a:p>
            <a:r>
              <a:rPr lang="zh-CN" altLang="en-US" dirty="0" smtClean="0"/>
              <a:t>将数据加工成信息</a:t>
            </a:r>
            <a:endParaRPr lang="zh-CN" altLang="en-US" dirty="0"/>
          </a:p>
        </p:txBody>
      </p:sp>
    </p:spTree>
    <p:extLst>
      <p:ext uri="{BB962C8B-B14F-4D97-AF65-F5344CB8AC3E}">
        <p14:creationId xmlns:p14="http://schemas.microsoft.com/office/powerpoint/2010/main" val="3506866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健康保险</a:t>
            </a:r>
            <a:endParaRPr lang="zh-CN" altLang="en-US" dirty="0"/>
          </a:p>
        </p:txBody>
      </p:sp>
    </p:spTree>
    <p:extLst>
      <p:ext uri="{BB962C8B-B14F-4D97-AF65-F5344CB8AC3E}">
        <p14:creationId xmlns:p14="http://schemas.microsoft.com/office/powerpoint/2010/main" val="386645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以图形化的方式展示保险参与人关系网，并为业务拓展、客户营销、欺诈识别等建立基础数据，未来可用于客户关系洞察、业务集中度分析、网络关键人分析、理赔欺诈识别、内部稽核监察等众多应用场景。</a:t>
            </a:r>
          </a:p>
        </p:txBody>
      </p:sp>
    </p:spTree>
    <p:extLst>
      <p:ext uri="{BB962C8B-B14F-4D97-AF65-F5344CB8AC3E}">
        <p14:creationId xmlns:p14="http://schemas.microsoft.com/office/powerpoint/2010/main" val="1370287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大数据应用是对海量、种类繁多的数据（包含结构化、非结构化）进行深入挖掘分析，得出结论，帮助企业经营管理决策。可以说，大数据价值最终体现的是为业务服务，因而必须始终围绕业务需求。如果将大数据应用看作单纯的信息化项目，忽略以业务为导向，就可能局限于基础建设，一味强调技术方案（一般的</a:t>
            </a:r>
            <a:r>
              <a:rPr lang="en-US" altLang="zh-CN" dirty="0"/>
              <a:t>IT</a:t>
            </a:r>
            <a:r>
              <a:rPr lang="zh-CN" altLang="en-US" dirty="0"/>
              <a:t>技术人员从他们的角度与背景出发，可能更重视数据中心建设、海量数据存储、数据分析技术方案等问题，而难以提出全面的业务目标与规划），不仅影响项目实施的效率，结果也可能是得到一堆零碎、杂乱的数据，对业务决策产生不了实质性帮助，无法体现大数据的真正价值。这样的认识误区在保险业中并非不存在，有公司就曾在数据挖掘分析项目中，由于缺乏业务条线的参与、支持，产生的报表与结果实用性不足，最后只能废置。与一般的</a:t>
            </a:r>
            <a:r>
              <a:rPr lang="en-US" altLang="zh-CN" dirty="0"/>
              <a:t>IT</a:t>
            </a:r>
            <a:r>
              <a:rPr lang="zh-CN" altLang="en-US" dirty="0"/>
              <a:t>项目相比，大数据以客户分析、经营管理、决策支持为目的，模型更为复杂、涉及面更广、投入更大、周期更长，公司必须保证业务、管理、企划等多个部门的深度参与，打破以往他们在项目中处于从属地位、只充当验收者和使用者的惯例，将他们的位置前移，在项目前期建设中，参与数据源选择、数据质量把控、数据分析建模等多个环节，与技术部门一起成为大数据的设计者与管理者。</a:t>
            </a:r>
          </a:p>
        </p:txBody>
      </p:sp>
    </p:spTree>
    <p:extLst>
      <p:ext uri="{BB962C8B-B14F-4D97-AF65-F5344CB8AC3E}">
        <p14:creationId xmlns:p14="http://schemas.microsoft.com/office/powerpoint/2010/main" val="1450290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展现安徽在全国的</a:t>
            </a:r>
            <a:r>
              <a:rPr lang="en-US" altLang="zh-CN" dirty="0" smtClean="0"/>
              <a:t>GDP</a:t>
            </a:r>
            <a:r>
              <a:rPr lang="zh-CN" altLang="en-US" dirty="0" smtClean="0"/>
              <a:t>、人口、地理等信息</a:t>
            </a:r>
            <a:endParaRPr lang="zh-CN" altLang="en-US" dirty="0"/>
          </a:p>
        </p:txBody>
      </p:sp>
    </p:spTree>
    <p:extLst>
      <p:ext uri="{BB962C8B-B14F-4D97-AF65-F5344CB8AC3E}">
        <p14:creationId xmlns:p14="http://schemas.microsoft.com/office/powerpoint/2010/main" val="299159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smtClean="0"/>
              <a:t>这些数据是怎样来的</a:t>
            </a:r>
            <a:endParaRPr lang="zh-CN" altLang="en-US" dirty="0"/>
          </a:p>
        </p:txBody>
      </p:sp>
    </p:spTree>
    <p:extLst>
      <p:ext uri="{BB962C8B-B14F-4D97-AF65-F5344CB8AC3E}">
        <p14:creationId xmlns:p14="http://schemas.microsoft.com/office/powerpoint/2010/main" val="10555918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4563</Words>
  <Application>Microsoft Office PowerPoint</Application>
  <PresentationFormat>宽屏</PresentationFormat>
  <Paragraphs>608</Paragraphs>
  <Slides>72</Slides>
  <Notes>8</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72</vt:i4>
      </vt:variant>
    </vt:vector>
  </HeadingPairs>
  <TitlesOfParts>
    <vt:vector size="87" baseType="lpstr">
      <vt:lpstr>等线</vt:lpstr>
      <vt:lpstr>方正兰亭超细黑简体</vt:lpstr>
      <vt:lpstr>思源黑体 CN ExtraLight</vt:lpstr>
      <vt:lpstr>思源黑体 CN Light</vt:lpstr>
      <vt:lpstr>宋体</vt:lpstr>
      <vt:lpstr>Microsoft YaHei</vt:lpstr>
      <vt:lpstr>Microsoft YaHei</vt:lpstr>
      <vt:lpstr>Arial</vt:lpstr>
      <vt:lpstr>Book Antiqua</vt:lpstr>
      <vt:lpstr>Calibri</vt:lpstr>
      <vt:lpstr>Calibri Light</vt:lpstr>
      <vt:lpstr>Helvetica</vt:lpstr>
      <vt:lpstr>Mangal</vt:lpstr>
      <vt:lpstr>Wingdings</vt:lpstr>
      <vt:lpstr>Office 主题</vt:lpstr>
      <vt:lpstr>变革中的保险科技</vt:lpstr>
      <vt:lpstr>数据</vt:lpstr>
      <vt:lpstr>数据</vt:lpstr>
      <vt:lpstr>数据</vt:lpstr>
      <vt:lpstr>PowerPoint 演示文稿</vt:lpstr>
      <vt:lpstr>数据</vt:lpstr>
      <vt:lpstr>PowerPoint 演示文稿</vt:lpstr>
      <vt:lpstr>PowerPoint 演示文稿</vt:lpstr>
      <vt:lpstr>PowerPoint 演示文稿</vt:lpstr>
      <vt:lpstr>大数据</vt:lpstr>
      <vt:lpstr>大数据</vt:lpstr>
      <vt:lpstr>大数据</vt:lpstr>
      <vt:lpstr>PowerPoint 演示文稿</vt:lpstr>
      <vt:lpstr>大数据</vt:lpstr>
      <vt:lpstr>PowerPoint 演示文稿</vt:lpstr>
      <vt:lpstr>海量的数据规模(Volume)</vt:lpstr>
      <vt:lpstr>快速的数据流转(Velocity)</vt:lpstr>
      <vt:lpstr>多样的数据类型(Variety)</vt:lpstr>
      <vt:lpstr>价值密度低(Value)</vt:lpstr>
      <vt:lpstr>PowerPoint 演示文稿</vt:lpstr>
      <vt:lpstr>PowerPoint 演示文稿</vt:lpstr>
      <vt:lpstr>大数据应用的搜索引擎时代</vt:lpstr>
      <vt:lpstr>大数据应用的数据仓库时代</vt:lpstr>
      <vt:lpstr>大数据应用的数据挖掘时代</vt:lpstr>
      <vt:lpstr>大数据应用的机器学习时代</vt:lpstr>
      <vt:lpstr>新技术的使用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人脸核身解决方案-腾讯优图的领先技术能力，错误率低于0.01%</vt:lpstr>
      <vt:lpstr>人脸核身解决方案-提供三种交互模式供客户选择</vt:lpstr>
      <vt:lpstr>天御反欺诈平台 – 护航保险机构探索互联网金融新业态</vt:lpstr>
      <vt:lpstr>精准营销推介方案</vt:lpstr>
      <vt:lpstr>数字化精准营销方案</vt:lpstr>
      <vt:lpstr>互联网获客- 视频营销场景案例（视频连线自助理赔、理财服务，保险课堂）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变革中的保险科技</dc:title>
  <dc:creator>Admin</dc:creator>
  <cp:lastModifiedBy>Admin</cp:lastModifiedBy>
  <cp:revision>20</cp:revision>
  <dcterms:created xsi:type="dcterms:W3CDTF">2018-12-09T08:30:31Z</dcterms:created>
  <dcterms:modified xsi:type="dcterms:W3CDTF">2018-12-11T06:48:41Z</dcterms:modified>
</cp:coreProperties>
</file>